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70" r:id="rId3"/>
    <p:sldId id="257" r:id="rId4"/>
    <p:sldId id="261" r:id="rId5"/>
    <p:sldId id="259" r:id="rId6"/>
    <p:sldId id="262" r:id="rId7"/>
    <p:sldId id="269" r:id="rId8"/>
    <p:sldId id="272" r:id="rId9"/>
    <p:sldId id="276" r:id="rId10"/>
    <p:sldId id="263" r:id="rId11"/>
    <p:sldId id="266" r:id="rId12"/>
    <p:sldId id="267" r:id="rId13"/>
    <p:sldId id="258" r:id="rId14"/>
    <p:sldId id="271" r:id="rId15"/>
    <p:sldId id="268" r:id="rId16"/>
    <p:sldId id="260" r:id="rId17"/>
    <p:sldId id="277" r:id="rId18"/>
    <p:sldId id="275" r:id="rId19"/>
    <p:sldId id="274" r:id="rId20"/>
    <p:sldId id="265" r:id="rId21"/>
    <p:sldId id="278" r:id="rId2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ús Alberto Ríos Lozano" initials="JARL" lastIdx="1" clrIdx="0">
    <p:extLst>
      <p:ext uri="{19B8F6BF-5375-455C-9EA6-DF929625EA0E}">
        <p15:presenceInfo xmlns:p15="http://schemas.microsoft.com/office/powerpoint/2012/main" userId="b5ddaf7fd7dde1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9D"/>
    <a:srgbClr val="73CD53"/>
    <a:srgbClr val="45AC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A9BB5-2C0D-4D58-B3F2-8EE66E937A86}" type="datetimeFigureOut">
              <a:rPr lang="es-MX" smtClean="0"/>
              <a:t>20/05/2022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8C144-C458-4B60-8A8E-D0611B3A0592}" type="slidenum">
              <a:rPr lang="es-MX" smtClean="0"/>
              <a:t>‹Nº›</a:t>
            </a:fld>
            <a:endParaRPr lang="es-MX"/>
          </a:p>
        </p:txBody>
      </p:sp>
    </p:spTree>
    <p:extLst>
      <p:ext uri="{BB962C8B-B14F-4D97-AF65-F5344CB8AC3E}">
        <p14:creationId xmlns:p14="http://schemas.microsoft.com/office/powerpoint/2010/main" val="1206086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F98BD9-B98D-7277-6DEE-FC4B0871B2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DAF251C-FDDF-B4F8-8B96-FF2F947809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1CCA4E89-9494-2B01-293A-3EBBFBF59911}"/>
              </a:ext>
            </a:extLst>
          </p:cNvPr>
          <p:cNvSpPr>
            <a:spLocks noGrp="1"/>
          </p:cNvSpPr>
          <p:nvPr>
            <p:ph type="dt" sz="half" idx="10"/>
          </p:nvPr>
        </p:nvSpPr>
        <p:spPr/>
        <p:txBody>
          <a:bodyPr/>
          <a:lstStyle/>
          <a:p>
            <a:fld id="{6A6BB3C2-E60C-4A35-808A-739F78A7B813}" type="datetime1">
              <a:rPr lang="es-MX" smtClean="0"/>
              <a:t>20/05/2022</a:t>
            </a:fld>
            <a:endParaRPr lang="es-MX"/>
          </a:p>
        </p:txBody>
      </p:sp>
      <p:sp>
        <p:nvSpPr>
          <p:cNvPr id="5" name="Marcador de pie de página 4">
            <a:extLst>
              <a:ext uri="{FF2B5EF4-FFF2-40B4-BE49-F238E27FC236}">
                <a16:creationId xmlns:a16="http://schemas.microsoft.com/office/drawing/2014/main" id="{8A115BBC-3721-8606-2EC8-12127DD2944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61659EE-4F97-51F5-F49F-ADEF44643FC0}"/>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4397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C25AD-64FE-7842-18F6-7ABC3A29888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1F1AF7E-7ACC-172F-E0A7-529CB306B61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3C574B1-CBE4-240E-51CB-1BF06504D894}"/>
              </a:ext>
            </a:extLst>
          </p:cNvPr>
          <p:cNvSpPr>
            <a:spLocks noGrp="1"/>
          </p:cNvSpPr>
          <p:nvPr>
            <p:ph type="dt" sz="half" idx="10"/>
          </p:nvPr>
        </p:nvSpPr>
        <p:spPr/>
        <p:txBody>
          <a:bodyPr/>
          <a:lstStyle/>
          <a:p>
            <a:fld id="{4CBFE746-42F2-4F49-B210-18246DE481D9}" type="datetime1">
              <a:rPr lang="es-MX" smtClean="0"/>
              <a:t>20/05/2022</a:t>
            </a:fld>
            <a:endParaRPr lang="es-MX"/>
          </a:p>
        </p:txBody>
      </p:sp>
      <p:sp>
        <p:nvSpPr>
          <p:cNvPr id="5" name="Marcador de pie de página 4">
            <a:extLst>
              <a:ext uri="{FF2B5EF4-FFF2-40B4-BE49-F238E27FC236}">
                <a16:creationId xmlns:a16="http://schemas.microsoft.com/office/drawing/2014/main" id="{0BA9D211-932D-0F3A-6311-A0F1118144F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2A3997-D5C4-B8E2-5558-99F1414E508B}"/>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177185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C5D218-6FD2-8C4D-3501-46C643277B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32FF925-7A13-643C-2823-AAB58ACFBFA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4C977D5-5E50-5574-0EA5-3906AF12454A}"/>
              </a:ext>
            </a:extLst>
          </p:cNvPr>
          <p:cNvSpPr>
            <a:spLocks noGrp="1"/>
          </p:cNvSpPr>
          <p:nvPr>
            <p:ph type="dt" sz="half" idx="10"/>
          </p:nvPr>
        </p:nvSpPr>
        <p:spPr/>
        <p:txBody>
          <a:bodyPr/>
          <a:lstStyle/>
          <a:p>
            <a:fld id="{8C364180-0BD6-4930-892A-D569C6F296D8}" type="datetime1">
              <a:rPr lang="es-MX" smtClean="0"/>
              <a:t>20/05/2022</a:t>
            </a:fld>
            <a:endParaRPr lang="es-MX"/>
          </a:p>
        </p:txBody>
      </p:sp>
      <p:sp>
        <p:nvSpPr>
          <p:cNvPr id="5" name="Marcador de pie de página 4">
            <a:extLst>
              <a:ext uri="{FF2B5EF4-FFF2-40B4-BE49-F238E27FC236}">
                <a16:creationId xmlns:a16="http://schemas.microsoft.com/office/drawing/2014/main" id="{F5600482-0E8C-1E42-7A20-6FDE06C6F87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0C64397-949C-C850-863B-709C9150B14C}"/>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268533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5672A-C278-1A32-405E-9300E5B073B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F41662D-C344-1B1C-D624-B57327FC7A5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1EFA900-860E-CDF0-B447-AF13626F9E62}"/>
              </a:ext>
            </a:extLst>
          </p:cNvPr>
          <p:cNvSpPr>
            <a:spLocks noGrp="1"/>
          </p:cNvSpPr>
          <p:nvPr>
            <p:ph type="dt" sz="half" idx="10"/>
          </p:nvPr>
        </p:nvSpPr>
        <p:spPr/>
        <p:txBody>
          <a:bodyPr/>
          <a:lstStyle/>
          <a:p>
            <a:fld id="{FF9F7241-3621-4C85-97B4-6587612FFCB9}" type="datetime1">
              <a:rPr lang="es-MX" smtClean="0"/>
              <a:t>20/05/2022</a:t>
            </a:fld>
            <a:endParaRPr lang="es-MX"/>
          </a:p>
        </p:txBody>
      </p:sp>
      <p:sp>
        <p:nvSpPr>
          <p:cNvPr id="5" name="Marcador de pie de página 4">
            <a:extLst>
              <a:ext uri="{FF2B5EF4-FFF2-40B4-BE49-F238E27FC236}">
                <a16:creationId xmlns:a16="http://schemas.microsoft.com/office/drawing/2014/main" id="{385FEB45-8E2F-7FF6-617F-59C31F01E6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FD3F15C-D924-FFD5-0F73-0E8BC0615AEB}"/>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82542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ADF242-CA95-C658-99A6-46E084EDB62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3A324F2-A3B1-1F0D-00A9-FBD9E7D8AE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0B204F6-8404-DC14-1BB9-2793B4203EC8}"/>
              </a:ext>
            </a:extLst>
          </p:cNvPr>
          <p:cNvSpPr>
            <a:spLocks noGrp="1"/>
          </p:cNvSpPr>
          <p:nvPr>
            <p:ph type="dt" sz="half" idx="10"/>
          </p:nvPr>
        </p:nvSpPr>
        <p:spPr/>
        <p:txBody>
          <a:bodyPr/>
          <a:lstStyle/>
          <a:p>
            <a:fld id="{8E44F4EE-2178-4F3B-B14F-782FDFD82AC2}" type="datetime1">
              <a:rPr lang="es-MX" smtClean="0"/>
              <a:t>20/05/2022</a:t>
            </a:fld>
            <a:endParaRPr lang="es-MX"/>
          </a:p>
        </p:txBody>
      </p:sp>
      <p:sp>
        <p:nvSpPr>
          <p:cNvPr id="5" name="Marcador de pie de página 4">
            <a:extLst>
              <a:ext uri="{FF2B5EF4-FFF2-40B4-BE49-F238E27FC236}">
                <a16:creationId xmlns:a16="http://schemas.microsoft.com/office/drawing/2014/main" id="{5784B0F8-4C42-8C40-8458-D3444854543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9CB79BD-5BCF-E5DF-E0C7-02FACB3DFEE0}"/>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413469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44A80-06BF-526E-58F6-B8D6826B032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310BF2F-0F8F-8286-5438-FF7FBDC210E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66CDAC14-59BC-8DAF-6834-55F40D52855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11B462F-6546-FA90-7F44-A8BBA0AB1A41}"/>
              </a:ext>
            </a:extLst>
          </p:cNvPr>
          <p:cNvSpPr>
            <a:spLocks noGrp="1"/>
          </p:cNvSpPr>
          <p:nvPr>
            <p:ph type="dt" sz="half" idx="10"/>
          </p:nvPr>
        </p:nvSpPr>
        <p:spPr/>
        <p:txBody>
          <a:bodyPr/>
          <a:lstStyle/>
          <a:p>
            <a:fld id="{9542FBA2-0EE3-41BC-B2C9-E4AA8ECAC68D}" type="datetime1">
              <a:rPr lang="es-MX" smtClean="0"/>
              <a:t>20/05/2022</a:t>
            </a:fld>
            <a:endParaRPr lang="es-MX"/>
          </a:p>
        </p:txBody>
      </p:sp>
      <p:sp>
        <p:nvSpPr>
          <p:cNvPr id="6" name="Marcador de pie de página 5">
            <a:extLst>
              <a:ext uri="{FF2B5EF4-FFF2-40B4-BE49-F238E27FC236}">
                <a16:creationId xmlns:a16="http://schemas.microsoft.com/office/drawing/2014/main" id="{487E28E0-2E1A-09B2-A5E3-0307318F98A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F73A65C-5338-5EB1-6E34-6218DCBDE354}"/>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197092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3457A0-BBB1-EC51-D722-64403E9F6AC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DC4BF13-A53B-C779-7A92-45798D1A0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25BB1B8-CE6B-5B55-D4B9-829E6E5C9DF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855950A-56DD-A92E-EA7C-59C38A0D8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27CA1C7-6DBE-E8A1-354A-E14F3850636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0F01F02E-90CF-5B17-56BC-09F197110A41}"/>
              </a:ext>
            </a:extLst>
          </p:cNvPr>
          <p:cNvSpPr>
            <a:spLocks noGrp="1"/>
          </p:cNvSpPr>
          <p:nvPr>
            <p:ph type="dt" sz="half" idx="10"/>
          </p:nvPr>
        </p:nvSpPr>
        <p:spPr/>
        <p:txBody>
          <a:bodyPr/>
          <a:lstStyle/>
          <a:p>
            <a:fld id="{7E81035D-5A07-4A52-9FDB-E2CB44FE87E2}" type="datetime1">
              <a:rPr lang="es-MX" smtClean="0"/>
              <a:t>20/05/2022</a:t>
            </a:fld>
            <a:endParaRPr lang="es-MX"/>
          </a:p>
        </p:txBody>
      </p:sp>
      <p:sp>
        <p:nvSpPr>
          <p:cNvPr id="8" name="Marcador de pie de página 7">
            <a:extLst>
              <a:ext uri="{FF2B5EF4-FFF2-40B4-BE49-F238E27FC236}">
                <a16:creationId xmlns:a16="http://schemas.microsoft.com/office/drawing/2014/main" id="{F842CAE5-699D-F7CF-1BEA-1A76B655D58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22389BF-E5DE-8D78-2DD6-7950E75286CD}"/>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306973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CA9E4-8157-9C04-2538-AC3FD9370EF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42C26031-1964-2F52-F043-14426064697A}"/>
              </a:ext>
            </a:extLst>
          </p:cNvPr>
          <p:cNvSpPr>
            <a:spLocks noGrp="1"/>
          </p:cNvSpPr>
          <p:nvPr>
            <p:ph type="dt" sz="half" idx="10"/>
          </p:nvPr>
        </p:nvSpPr>
        <p:spPr/>
        <p:txBody>
          <a:bodyPr/>
          <a:lstStyle/>
          <a:p>
            <a:fld id="{58D1989A-AC3E-4C39-93A5-240FB6BA7F6E}" type="datetime1">
              <a:rPr lang="es-MX" smtClean="0"/>
              <a:t>20/05/2022</a:t>
            </a:fld>
            <a:endParaRPr lang="es-MX"/>
          </a:p>
        </p:txBody>
      </p:sp>
      <p:sp>
        <p:nvSpPr>
          <p:cNvPr id="4" name="Marcador de pie de página 3">
            <a:extLst>
              <a:ext uri="{FF2B5EF4-FFF2-40B4-BE49-F238E27FC236}">
                <a16:creationId xmlns:a16="http://schemas.microsoft.com/office/drawing/2014/main" id="{51DBDBE0-5BDC-632C-8A74-F2B781EA9D7C}"/>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736EC0E-C9E0-FB5C-6C2C-B3A3729DED93}"/>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2096166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2E01E5-8FB0-86DE-C604-997DAD4EFE1F}"/>
              </a:ext>
            </a:extLst>
          </p:cNvPr>
          <p:cNvSpPr>
            <a:spLocks noGrp="1"/>
          </p:cNvSpPr>
          <p:nvPr>
            <p:ph type="dt" sz="half" idx="10"/>
          </p:nvPr>
        </p:nvSpPr>
        <p:spPr/>
        <p:txBody>
          <a:bodyPr/>
          <a:lstStyle/>
          <a:p>
            <a:fld id="{66415B5C-B1F6-4B46-A00F-3072D20060E2}" type="datetime1">
              <a:rPr lang="es-MX" smtClean="0"/>
              <a:t>20/05/2022</a:t>
            </a:fld>
            <a:endParaRPr lang="es-MX"/>
          </a:p>
        </p:txBody>
      </p:sp>
      <p:sp>
        <p:nvSpPr>
          <p:cNvPr id="3" name="Marcador de pie de página 2">
            <a:extLst>
              <a:ext uri="{FF2B5EF4-FFF2-40B4-BE49-F238E27FC236}">
                <a16:creationId xmlns:a16="http://schemas.microsoft.com/office/drawing/2014/main" id="{2286DF9D-F893-47D1-5264-8C29AA7FE20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86B640C-74E2-87CF-3405-DF1DE0498618}"/>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380169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02F87-E6EB-BB8C-D224-BF657B87CB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A8CDFE3-12E5-C6A4-5A42-A2CB2C599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CD78C9A-CEBD-0B21-4BB2-F7B7C0E46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2FC34F-5A3D-14CB-1C1E-081B473DD024}"/>
              </a:ext>
            </a:extLst>
          </p:cNvPr>
          <p:cNvSpPr>
            <a:spLocks noGrp="1"/>
          </p:cNvSpPr>
          <p:nvPr>
            <p:ph type="dt" sz="half" idx="10"/>
          </p:nvPr>
        </p:nvSpPr>
        <p:spPr/>
        <p:txBody>
          <a:bodyPr/>
          <a:lstStyle/>
          <a:p>
            <a:fld id="{D0C23004-F6C9-4F8D-8BE1-5D7E90625E9A}" type="datetime1">
              <a:rPr lang="es-MX" smtClean="0"/>
              <a:t>20/05/2022</a:t>
            </a:fld>
            <a:endParaRPr lang="es-MX"/>
          </a:p>
        </p:txBody>
      </p:sp>
      <p:sp>
        <p:nvSpPr>
          <p:cNvPr id="6" name="Marcador de pie de página 5">
            <a:extLst>
              <a:ext uri="{FF2B5EF4-FFF2-40B4-BE49-F238E27FC236}">
                <a16:creationId xmlns:a16="http://schemas.microsoft.com/office/drawing/2014/main" id="{780B590B-C12D-327E-E0DD-159C3E1F072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8BFA5EC-06E3-D789-7785-1D55752FAB6A}"/>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142395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77A73-F0ED-EEE6-1AE2-E6F12D3E923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038CB7D-26D5-79DB-AD15-7AADCEC50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05B5FB5A-A372-1A91-05E5-1F74F03FC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70685C-9DA4-3B80-F40F-8C0FDAE4F50A}"/>
              </a:ext>
            </a:extLst>
          </p:cNvPr>
          <p:cNvSpPr>
            <a:spLocks noGrp="1"/>
          </p:cNvSpPr>
          <p:nvPr>
            <p:ph type="dt" sz="half" idx="10"/>
          </p:nvPr>
        </p:nvSpPr>
        <p:spPr/>
        <p:txBody>
          <a:bodyPr/>
          <a:lstStyle/>
          <a:p>
            <a:fld id="{A68AC551-2FE1-4A6E-8CC3-8F5FB6CC4C4B}" type="datetime1">
              <a:rPr lang="es-MX" smtClean="0"/>
              <a:t>20/05/2022</a:t>
            </a:fld>
            <a:endParaRPr lang="es-MX"/>
          </a:p>
        </p:txBody>
      </p:sp>
      <p:sp>
        <p:nvSpPr>
          <p:cNvPr id="6" name="Marcador de pie de página 5">
            <a:extLst>
              <a:ext uri="{FF2B5EF4-FFF2-40B4-BE49-F238E27FC236}">
                <a16:creationId xmlns:a16="http://schemas.microsoft.com/office/drawing/2014/main" id="{D263E566-BAC4-958C-F7B9-C94367FF8D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CEABB01-0DE5-FF42-2C1F-B7067E3EF8B3}"/>
              </a:ext>
            </a:extLst>
          </p:cNvPr>
          <p:cNvSpPr>
            <a:spLocks noGrp="1"/>
          </p:cNvSpPr>
          <p:nvPr>
            <p:ph type="sldNum" sz="quarter" idx="12"/>
          </p:nvPr>
        </p:nvSpPr>
        <p:spPr/>
        <p:txBody>
          <a:bodyPr/>
          <a:lstStyle/>
          <a:p>
            <a:fld id="{F285A887-2E59-41A2-B0C8-C51CD91DC9BF}" type="slidenum">
              <a:rPr lang="es-MX" smtClean="0"/>
              <a:t>‹Nº›</a:t>
            </a:fld>
            <a:endParaRPr lang="es-MX"/>
          </a:p>
        </p:txBody>
      </p:sp>
    </p:spTree>
    <p:extLst>
      <p:ext uri="{BB962C8B-B14F-4D97-AF65-F5344CB8AC3E}">
        <p14:creationId xmlns:p14="http://schemas.microsoft.com/office/powerpoint/2010/main" val="122858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C7F221-1863-B571-77E2-A5ADD24586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881173B-0DFA-BEB1-5605-25A99A5728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F9953D1-9616-E74B-308D-9112956F3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A1777-EE52-414B-A680-8409F88C7387}" type="datetime1">
              <a:rPr lang="es-MX" smtClean="0"/>
              <a:t>20/05/2022</a:t>
            </a:fld>
            <a:endParaRPr lang="es-MX"/>
          </a:p>
        </p:txBody>
      </p:sp>
      <p:sp>
        <p:nvSpPr>
          <p:cNvPr id="5" name="Marcador de pie de página 4">
            <a:extLst>
              <a:ext uri="{FF2B5EF4-FFF2-40B4-BE49-F238E27FC236}">
                <a16:creationId xmlns:a16="http://schemas.microsoft.com/office/drawing/2014/main" id="{B3902228-677E-BDEF-A748-C3B947C72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6EB725D-5FEB-FE12-F5FC-455E4BF10D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85A887-2E59-41A2-B0C8-C51CD91DC9BF}" type="slidenum">
              <a:rPr lang="es-MX" smtClean="0"/>
              <a:t>‹Nº›</a:t>
            </a:fld>
            <a:endParaRPr lang="es-MX"/>
          </a:p>
        </p:txBody>
      </p:sp>
    </p:spTree>
    <p:extLst>
      <p:ext uri="{BB962C8B-B14F-4D97-AF65-F5344CB8AC3E}">
        <p14:creationId xmlns:p14="http://schemas.microsoft.com/office/powerpoint/2010/main" val="5787919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29.png"/><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39.png"/><Relationship Id="rId4" Type="http://schemas.microsoft.com/office/2007/relationships/hdphoto" Target="../media/hdphoto10.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1.xml"/><Relationship Id="rId6" Type="http://schemas.microsoft.com/office/2007/relationships/hdphoto" Target="../media/hdphoto13.wdp"/><Relationship Id="rId5" Type="http://schemas.openxmlformats.org/officeDocument/2006/relationships/image" Target="../media/image44.png"/><Relationship Id="rId4" Type="http://schemas.microsoft.com/office/2007/relationships/hdphoto" Target="../media/hdphoto12.wdp"/></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2.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losrancheros.com.mx/empresa/" TargetMode="External"/><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AC34"/>
        </a:solidFill>
        <a:effectLst/>
      </p:bgPr>
    </p:bg>
    <p:spTree>
      <p:nvGrpSpPr>
        <p:cNvPr id="1" name=""/>
        <p:cNvGrpSpPr/>
        <p:nvPr/>
      </p:nvGrpSpPr>
      <p:grpSpPr>
        <a:xfrm>
          <a:off x="0" y="0"/>
          <a:ext cx="0" cy="0"/>
          <a:chOff x="0" y="0"/>
          <a:chExt cx="0" cy="0"/>
        </a:xfrm>
      </p:grpSpPr>
      <p:pic>
        <p:nvPicPr>
          <p:cNvPr id="5124" name="Picture 4" descr="Agroecología para generar cultivos resilientes - El salmón contracorriente">
            <a:extLst>
              <a:ext uri="{FF2B5EF4-FFF2-40B4-BE49-F238E27FC236}">
                <a16:creationId xmlns:a16="http://schemas.microsoft.com/office/drawing/2014/main" id="{CF10E2B3-081D-7D30-BF12-CA2E8F10C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70927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F009184-BCB8-9B81-F84E-34A8526EE15D}"/>
              </a:ext>
            </a:extLst>
          </p:cNvPr>
          <p:cNvSpPr>
            <a:spLocks noGrp="1"/>
          </p:cNvSpPr>
          <p:nvPr>
            <p:ph type="ctrTitle"/>
          </p:nvPr>
        </p:nvSpPr>
        <p:spPr>
          <a:xfrm>
            <a:off x="786736" y="2203339"/>
            <a:ext cx="5519304" cy="1176338"/>
          </a:xfrm>
          <a:prstGeom prst="roundRect">
            <a:avLst/>
          </a:prstGeom>
          <a:solidFill>
            <a:schemeClr val="bg1"/>
          </a:solidFill>
          <a:ln>
            <a:solidFill>
              <a:schemeClr val="bg1"/>
            </a:solidFill>
          </a:ln>
        </p:spPr>
        <p:txBody>
          <a:bodyPr/>
          <a:lstStyle/>
          <a:p>
            <a:r>
              <a:rPr lang="es-MX" b="1" dirty="0">
                <a:latin typeface="Arial" panose="020B0604020202020204" pitchFamily="34" charset="0"/>
                <a:cs typeface="Arial" panose="020B0604020202020204" pitchFamily="34" charset="0"/>
              </a:rPr>
              <a:t>EQUIPO N</a:t>
            </a:r>
            <a:r>
              <a:rPr lang="es-MX" sz="4400" b="1" dirty="0">
                <a:latin typeface="Arial" panose="020B0604020202020204" pitchFamily="34" charset="0"/>
                <a:cs typeface="Arial" panose="020B0604020202020204" pitchFamily="34" charset="0"/>
              </a:rPr>
              <a:t>o. </a:t>
            </a:r>
            <a:r>
              <a:rPr lang="es-MX" b="1" dirty="0">
                <a:latin typeface="Arial" panose="020B0604020202020204" pitchFamily="34" charset="0"/>
                <a:cs typeface="Arial" panose="020B0604020202020204" pitchFamily="34" charset="0"/>
              </a:rPr>
              <a:t>3</a:t>
            </a:r>
          </a:p>
        </p:txBody>
      </p:sp>
      <p:sp>
        <p:nvSpPr>
          <p:cNvPr id="5" name="Rectángulo 4">
            <a:extLst>
              <a:ext uri="{FF2B5EF4-FFF2-40B4-BE49-F238E27FC236}">
                <a16:creationId xmlns:a16="http://schemas.microsoft.com/office/drawing/2014/main" id="{AD659C2A-A848-76DC-9A0B-7536F6C64EDA}"/>
              </a:ext>
            </a:extLst>
          </p:cNvPr>
          <p:cNvSpPr/>
          <p:nvPr/>
        </p:nvSpPr>
        <p:spPr>
          <a:xfrm>
            <a:off x="7092778" y="-6070"/>
            <a:ext cx="5099222" cy="686406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Título 1">
            <a:extLst>
              <a:ext uri="{FF2B5EF4-FFF2-40B4-BE49-F238E27FC236}">
                <a16:creationId xmlns:a16="http://schemas.microsoft.com/office/drawing/2014/main" id="{FF009184-BCB8-9B81-F84E-34A8526EE15D}"/>
              </a:ext>
            </a:extLst>
          </p:cNvPr>
          <p:cNvSpPr txBox="1">
            <a:spLocks/>
          </p:cNvSpPr>
          <p:nvPr/>
        </p:nvSpPr>
        <p:spPr>
          <a:xfrm>
            <a:off x="7879516" y="6145839"/>
            <a:ext cx="3820390" cy="418741"/>
          </a:xfrm>
          <a:prstGeom prst="roundRect">
            <a:avLst/>
          </a:prstGeom>
          <a:solidFill>
            <a:schemeClr val="bg1"/>
          </a:solidFill>
          <a:ln>
            <a:solidFill>
              <a:schemeClr val="bg1"/>
            </a:solidFill>
          </a:ln>
        </p:spPr>
        <p:txBody>
          <a:bodyPr vert="horz" lIns="91440" tIns="45720" rIns="91440" bIns="0" rtlCol="0" anchor="b">
            <a:normAutofit fontScale="77500" lnSpcReduction="20000"/>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pPr algn="ctr"/>
            <a:r>
              <a:rPr lang="es-MX" sz="3600" b="1" dirty="0"/>
              <a:t>#reducefoodwaste</a:t>
            </a:r>
          </a:p>
        </p:txBody>
      </p:sp>
      <p:sp>
        <p:nvSpPr>
          <p:cNvPr id="3" name="Marcador de número de diapositiva 2">
            <a:extLst>
              <a:ext uri="{FF2B5EF4-FFF2-40B4-BE49-F238E27FC236}">
                <a16:creationId xmlns:a16="http://schemas.microsoft.com/office/drawing/2014/main" id="{81DD9C90-625C-801A-8839-8F629172E9DA}"/>
              </a:ext>
            </a:extLst>
          </p:cNvPr>
          <p:cNvSpPr>
            <a:spLocks noGrp="1"/>
          </p:cNvSpPr>
          <p:nvPr>
            <p:ph type="sldNum" sz="quarter" idx="12"/>
          </p:nvPr>
        </p:nvSpPr>
        <p:spPr/>
        <p:txBody>
          <a:bodyPr/>
          <a:lstStyle/>
          <a:p>
            <a:fld id="{F285A887-2E59-41A2-B0C8-C51CD91DC9BF}" type="slidenum">
              <a:rPr lang="es-MX" smtClean="0"/>
              <a:t>1</a:t>
            </a:fld>
            <a:endParaRPr lang="es-MX"/>
          </a:p>
        </p:txBody>
      </p:sp>
    </p:spTree>
    <p:extLst>
      <p:ext uri="{BB962C8B-B14F-4D97-AF65-F5344CB8AC3E}">
        <p14:creationId xmlns:p14="http://schemas.microsoft.com/office/powerpoint/2010/main" val="2781712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s plantas tienen memoria? ¿Para qué funciona?">
            <a:extLst>
              <a:ext uri="{FF2B5EF4-FFF2-40B4-BE49-F238E27FC236}">
                <a16:creationId xmlns:a16="http://schemas.microsoft.com/office/drawing/2014/main" id="{3EEDE0A3-2DE0-92B0-A720-0D9D6F31F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76"/>
            <a:ext cx="12192000" cy="689067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5472332" y="140042"/>
            <a:ext cx="6513341" cy="1325563"/>
          </a:xfrm>
        </p:spPr>
        <p:txBody>
          <a:bodyPr>
            <a:normAutofit/>
          </a:bodyPr>
          <a:lstStyle/>
          <a:p>
            <a:r>
              <a:rPr lang="es-MX" sz="4000" b="1" dirty="0">
                <a:latin typeface="Arial" panose="020B0604020202020204" pitchFamily="34" charset="0"/>
                <a:cs typeface="Arial" panose="020B0604020202020204" pitchFamily="34" charset="0"/>
              </a:rPr>
              <a:t>PROBLEMA A RESOLVER</a:t>
            </a:r>
          </a:p>
        </p:txBody>
      </p:sp>
      <p:sp>
        <p:nvSpPr>
          <p:cNvPr id="4" name="CuadroTexto 3">
            <a:extLst>
              <a:ext uri="{FF2B5EF4-FFF2-40B4-BE49-F238E27FC236}">
                <a16:creationId xmlns:a16="http://schemas.microsoft.com/office/drawing/2014/main" id="{1C549D7E-C9BF-0E68-C3B1-B70B2D7C69FD}"/>
              </a:ext>
            </a:extLst>
          </p:cNvPr>
          <p:cNvSpPr txBox="1"/>
          <p:nvPr/>
        </p:nvSpPr>
        <p:spPr>
          <a:xfrm>
            <a:off x="6344529" y="1856935"/>
            <a:ext cx="5514536" cy="1015663"/>
          </a:xfrm>
          <a:prstGeom prst="rect">
            <a:avLst/>
          </a:prstGeom>
          <a:noFill/>
        </p:spPr>
        <p:txBody>
          <a:bodyPr wrap="square" rtlCol="0">
            <a:spAutoFit/>
          </a:bodyPr>
          <a:lstStyle/>
          <a:p>
            <a:r>
              <a:rPr lang="es-MX" sz="2000" dirty="0">
                <a:latin typeface="Arial" panose="020B0604020202020204" pitchFamily="34" charset="0"/>
                <a:cs typeface="Arial" panose="020B0604020202020204" pitchFamily="34" charset="0"/>
              </a:rPr>
              <a:t>Que el producto llegue bien conservado a su destino sin afectar demasiado al proceso del agricultor.</a:t>
            </a:r>
          </a:p>
        </p:txBody>
      </p:sp>
      <p:sp>
        <p:nvSpPr>
          <p:cNvPr id="3" name="Marcador de número de diapositiva 2">
            <a:extLst>
              <a:ext uri="{FF2B5EF4-FFF2-40B4-BE49-F238E27FC236}">
                <a16:creationId xmlns:a16="http://schemas.microsoft.com/office/drawing/2014/main" id="{8F1A1EC1-E610-CF1C-B09A-64D13E71CA99}"/>
              </a:ext>
            </a:extLst>
          </p:cNvPr>
          <p:cNvSpPr>
            <a:spLocks noGrp="1"/>
          </p:cNvSpPr>
          <p:nvPr>
            <p:ph type="sldNum" sz="quarter" idx="12"/>
          </p:nvPr>
        </p:nvSpPr>
        <p:spPr/>
        <p:txBody>
          <a:bodyPr/>
          <a:lstStyle/>
          <a:p>
            <a:fld id="{F285A887-2E59-41A2-B0C8-C51CD91DC9BF}" type="slidenum">
              <a:rPr lang="es-MX" smtClean="0"/>
              <a:t>10</a:t>
            </a:fld>
            <a:endParaRPr lang="es-MX"/>
          </a:p>
        </p:txBody>
      </p:sp>
    </p:spTree>
    <p:extLst>
      <p:ext uri="{BB962C8B-B14F-4D97-AF65-F5344CB8AC3E}">
        <p14:creationId xmlns:p14="http://schemas.microsoft.com/office/powerpoint/2010/main" val="50797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cubrimiento Sedum. Planta Suculenta. Textura Natural En Forma De Hojas  Pequeñas. Fotos, Retratos, Imágenes Y Fotografía De Archivo Libres De  Derecho. Image 86303802.">
            <a:extLst>
              <a:ext uri="{FF2B5EF4-FFF2-40B4-BE49-F238E27FC236}">
                <a16:creationId xmlns:a16="http://schemas.microsoft.com/office/drawing/2014/main" id="{4A3AA549-E739-72EF-EA62-997EBC43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956" y="-1"/>
            <a:ext cx="6382043" cy="686842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ctrTitle"/>
          </p:nvPr>
        </p:nvSpPr>
        <p:spPr>
          <a:xfrm>
            <a:off x="1114187" y="609738"/>
            <a:ext cx="3436215" cy="694469"/>
          </a:xfrm>
          <a:solidFill>
            <a:schemeClr val="bg1"/>
          </a:solidFill>
        </p:spPr>
        <p:txBody>
          <a:bodyPr>
            <a:normAutofit/>
          </a:bodyPr>
          <a:lstStyle/>
          <a:p>
            <a:r>
              <a:rPr lang="es-MX" sz="4000" b="1" dirty="0">
                <a:latin typeface="Arial" panose="020B0604020202020204" pitchFamily="34" charset="0"/>
                <a:cs typeface="Arial" panose="020B0604020202020204" pitchFamily="34" charset="0"/>
              </a:rPr>
              <a:t>PROPUESTA</a:t>
            </a:r>
          </a:p>
        </p:txBody>
      </p:sp>
      <p:sp>
        <p:nvSpPr>
          <p:cNvPr id="3" name="Subtítulo 2"/>
          <p:cNvSpPr>
            <a:spLocks noGrp="1"/>
          </p:cNvSpPr>
          <p:nvPr>
            <p:ph type="subTitle" idx="1"/>
          </p:nvPr>
        </p:nvSpPr>
        <p:spPr>
          <a:xfrm>
            <a:off x="526301" y="1919283"/>
            <a:ext cx="5119253" cy="1173844"/>
          </a:xfrm>
          <a:solidFill>
            <a:schemeClr val="bg1"/>
          </a:solidFill>
        </p:spPr>
        <p:txBody>
          <a:bodyPr>
            <a:normAutofit/>
          </a:bodyPr>
          <a:lstStyle/>
          <a:p>
            <a:pPr algn="just"/>
            <a:r>
              <a:rPr lang="es-MX" sz="2000" dirty="0">
                <a:latin typeface="Arial" panose="020B0604020202020204" pitchFamily="34" charset="0"/>
                <a:cs typeface="Arial" panose="020B0604020202020204" pitchFamily="34" charset="0"/>
              </a:rPr>
              <a:t>Recubrir las cajas que contienen el alimento con un material llamado “</a:t>
            </a:r>
            <a:r>
              <a:rPr lang="es-MX" sz="2000" dirty="0" err="1">
                <a:latin typeface="Arial" panose="020B0604020202020204" pitchFamily="34" charset="0"/>
                <a:cs typeface="Arial" panose="020B0604020202020204" pitchFamily="34" charset="0"/>
              </a:rPr>
              <a:t>polifoam</a:t>
            </a:r>
            <a:r>
              <a:rPr lang="es-MX" sz="2000" dirty="0">
                <a:latin typeface="Arial" panose="020B0604020202020204" pitchFamily="34" charset="0"/>
                <a:cs typeface="Arial" panose="020B0604020202020204" pitchFamily="34" charset="0"/>
              </a:rPr>
              <a:t>” o “espuma de polietileno”.</a:t>
            </a:r>
          </a:p>
        </p:txBody>
      </p:sp>
      <p:pic>
        <p:nvPicPr>
          <p:cNvPr id="4" name="Imagen 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48910" t="10343" r="4401" b="52685"/>
          <a:stretch/>
        </p:blipFill>
        <p:spPr>
          <a:xfrm>
            <a:off x="6249864" y="331190"/>
            <a:ext cx="5692462" cy="2704563"/>
          </a:xfrm>
          <a:prstGeom prst="rect">
            <a:avLst/>
          </a:prstGeom>
        </p:spPr>
      </p:pic>
      <p:sp>
        <p:nvSpPr>
          <p:cNvPr id="7" name="Rectángulo 6"/>
          <p:cNvSpPr/>
          <p:nvPr/>
        </p:nvSpPr>
        <p:spPr>
          <a:xfrm>
            <a:off x="6398323" y="3954638"/>
            <a:ext cx="5104327" cy="2600712"/>
          </a:xfrm>
          <a:prstGeom prst="rect">
            <a:avLst/>
          </a:prstGeom>
          <a:solidFill>
            <a:schemeClr val="bg1"/>
          </a:solidFill>
          <a:ln>
            <a:solidFill>
              <a:schemeClr val="accent1">
                <a:lumMod val="75000"/>
              </a:schemeClr>
            </a:solidFill>
          </a:ln>
        </p:spPr>
        <p:txBody>
          <a:bodyPr wrap="square">
            <a:spAutoFit/>
          </a:bodyPr>
          <a:lstStyle/>
          <a:p>
            <a:pPr algn="ctr"/>
            <a:r>
              <a:rPr lang="es-MX" sz="2500" dirty="0"/>
              <a:t>SECTOR AGRÍCOLA</a:t>
            </a:r>
          </a:p>
          <a:p>
            <a:pPr algn="ctr"/>
            <a:endParaRPr lang="es-MX" dirty="0"/>
          </a:p>
          <a:p>
            <a:pPr algn="just"/>
            <a:r>
              <a:rPr lang="es-MX" sz="2400" dirty="0"/>
              <a:t>Hojas perforadas de 1/16″. Usadas como separadores de acojinamiento y ventilación entre cada caja de fruta o verdura (mango, manzanas, jitomate, etc.).</a:t>
            </a:r>
          </a:p>
        </p:txBody>
      </p:sp>
      <p:pic>
        <p:nvPicPr>
          <p:cNvPr id="6152" name="Picture 8" descr="Polifoam - Coverpack">
            <a:extLst>
              <a:ext uri="{FF2B5EF4-FFF2-40B4-BE49-F238E27FC236}">
                <a16:creationId xmlns:a16="http://schemas.microsoft.com/office/drawing/2014/main" id="{97EF3CC1-5E19-B1AA-1DFF-FD788A149A5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8964" l="0" r="100000"/>
                    </a14:imgEffect>
                  </a14:imgLayer>
                </a14:imgProps>
              </a:ext>
              <a:ext uri="{28A0092B-C50C-407E-A947-70E740481C1C}">
                <a14:useLocalDpi xmlns:a14="http://schemas.microsoft.com/office/drawing/2010/main" val="0"/>
              </a:ext>
            </a:extLst>
          </a:blip>
          <a:srcRect/>
          <a:stretch>
            <a:fillRect/>
          </a:stretch>
        </p:blipFill>
        <p:spPr bwMode="auto">
          <a:xfrm>
            <a:off x="827509" y="3229903"/>
            <a:ext cx="4352670" cy="321864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a:extLst>
              <a:ext uri="{FF2B5EF4-FFF2-40B4-BE49-F238E27FC236}">
                <a16:creationId xmlns:a16="http://schemas.microsoft.com/office/drawing/2014/main" id="{DAAB798F-B824-CFA1-E076-49F843D025DF}"/>
              </a:ext>
            </a:extLst>
          </p:cNvPr>
          <p:cNvSpPr>
            <a:spLocks noGrp="1"/>
          </p:cNvSpPr>
          <p:nvPr>
            <p:ph type="sldNum" sz="quarter" idx="12"/>
          </p:nvPr>
        </p:nvSpPr>
        <p:spPr/>
        <p:txBody>
          <a:bodyPr/>
          <a:lstStyle/>
          <a:p>
            <a:fld id="{F285A887-2E59-41A2-B0C8-C51CD91DC9BF}" type="slidenum">
              <a:rPr lang="es-MX" smtClean="0"/>
              <a:t>11</a:t>
            </a:fld>
            <a:endParaRPr lang="es-MX"/>
          </a:p>
        </p:txBody>
      </p:sp>
    </p:spTree>
    <p:extLst>
      <p:ext uri="{BB962C8B-B14F-4D97-AF65-F5344CB8AC3E}">
        <p14:creationId xmlns:p14="http://schemas.microsoft.com/office/powerpoint/2010/main" val="353393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or qué las plantas son verdes? Este estudio desvela la razón">
            <a:extLst>
              <a:ext uri="{FF2B5EF4-FFF2-40B4-BE49-F238E27FC236}">
                <a16:creationId xmlns:a16="http://schemas.microsoft.com/office/drawing/2014/main" id="{CFACA232-9431-BF62-D9D5-17CA0BE668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24146" y="0"/>
            <a:ext cx="6522720" cy="6858000"/>
          </a:xfrm>
          <a:prstGeom prst="rect">
            <a:avLst/>
          </a:prstGeom>
          <a:solidFill>
            <a:schemeClr val="bg1"/>
          </a:solidFill>
        </p:spPr>
      </p:pic>
      <p:sp>
        <p:nvSpPr>
          <p:cNvPr id="3" name="Marcador de contenido 2"/>
          <p:cNvSpPr>
            <a:spLocks noGrp="1"/>
          </p:cNvSpPr>
          <p:nvPr>
            <p:ph idx="1"/>
          </p:nvPr>
        </p:nvSpPr>
        <p:spPr>
          <a:xfrm>
            <a:off x="844412" y="2255705"/>
            <a:ext cx="4529446" cy="2346589"/>
          </a:xfrm>
          <a:solidFill>
            <a:schemeClr val="bg1"/>
          </a:solidFill>
        </p:spPr>
        <p:txBody>
          <a:bodyPr>
            <a:normAutofit/>
          </a:bodyPr>
          <a:lstStyle/>
          <a:p>
            <a:pPr marL="0" indent="0">
              <a:buNone/>
            </a:pPr>
            <a:r>
              <a:rPr lang="es-MX" sz="2000" b="1" dirty="0">
                <a:latin typeface="Arial" panose="020B0604020202020204" pitchFamily="34" charset="0"/>
                <a:cs typeface="Arial" panose="020B0604020202020204" pitchFamily="34" charset="0"/>
              </a:rPr>
              <a:t>COSTO PROMEDIO POR ROLLO</a:t>
            </a:r>
          </a:p>
          <a:p>
            <a:r>
              <a:rPr lang="es-MX" sz="2000" dirty="0">
                <a:latin typeface="Arial" panose="020B0604020202020204" pitchFamily="34" charset="0"/>
                <a:cs typeface="Arial" panose="020B0604020202020204" pitchFamily="34" charset="0"/>
              </a:rPr>
              <a:t>$849.00 MXN. </a:t>
            </a:r>
          </a:p>
          <a:p>
            <a:pPr marL="0" indent="0">
              <a:buNone/>
            </a:pPr>
            <a:endParaRPr lang="es-MX" sz="2000" dirty="0">
              <a:latin typeface="Arial" panose="020B0604020202020204" pitchFamily="34" charset="0"/>
              <a:cs typeface="Arial" panose="020B0604020202020204" pitchFamily="34" charset="0"/>
            </a:endParaRPr>
          </a:p>
          <a:p>
            <a:pPr marL="0" indent="0">
              <a:buNone/>
            </a:pPr>
            <a:r>
              <a:rPr lang="es-MX" sz="2000" b="1" dirty="0">
                <a:latin typeface="Arial" panose="020B0604020202020204" pitchFamily="34" charset="0"/>
                <a:cs typeface="Arial" panose="020B0604020202020204" pitchFamily="34" charset="0"/>
              </a:rPr>
              <a:t>DIMENSIONES DEL ROLLO</a:t>
            </a:r>
          </a:p>
          <a:p>
            <a:r>
              <a:rPr lang="es-MX" sz="2000" dirty="0">
                <a:latin typeface="Arial" panose="020B0604020202020204" pitchFamily="34" charset="0"/>
                <a:cs typeface="Arial" panose="020B0604020202020204" pitchFamily="34" charset="0"/>
              </a:rPr>
              <a:t>1/16” ESPESOR 1.57mm, ANCHO 2m , LARGO 210m,  Área 420m2</a:t>
            </a:r>
          </a:p>
        </p:txBody>
      </p:sp>
      <p:pic>
        <p:nvPicPr>
          <p:cNvPr id="4" name="Imagen 3"/>
          <p:cNvPicPr>
            <a:picLocks noChangeAspect="1"/>
          </p:cNvPicPr>
          <p:nvPr/>
        </p:nvPicPr>
        <p:blipFill rotWithShape="1">
          <a:blip r:embed="rId4"/>
          <a:srcRect l="18169" t="13864" r="59183" b="54445"/>
          <a:stretch/>
        </p:blipFill>
        <p:spPr>
          <a:xfrm>
            <a:off x="7999828" y="222159"/>
            <a:ext cx="2761257" cy="2318197"/>
          </a:xfrm>
          <a:prstGeom prst="rect">
            <a:avLst/>
          </a:prstGeom>
        </p:spPr>
      </p:pic>
      <p:pic>
        <p:nvPicPr>
          <p:cNvPr id="5" name="Imagen 4">
            <a:extLst>
              <a:ext uri="{FF2B5EF4-FFF2-40B4-BE49-F238E27FC236}">
                <a16:creationId xmlns:a16="http://schemas.microsoft.com/office/drawing/2014/main" id="{4713E04E-B790-7775-3F0F-63C5AECF5C6B}"/>
              </a:ext>
            </a:extLst>
          </p:cNvPr>
          <p:cNvPicPr>
            <a:picLocks noChangeAspect="1"/>
          </p:cNvPicPr>
          <p:nvPr/>
        </p:nvPicPr>
        <p:blipFill rotWithShape="1">
          <a:blip r:embed="rId4"/>
          <a:srcRect l="40495" t="13864" r="34698" b="54445"/>
          <a:stretch/>
        </p:blipFill>
        <p:spPr>
          <a:xfrm>
            <a:off x="6892819" y="4330817"/>
            <a:ext cx="3024554" cy="2318197"/>
          </a:xfrm>
          <a:prstGeom prst="rect">
            <a:avLst/>
          </a:prstGeom>
        </p:spPr>
      </p:pic>
      <p:pic>
        <p:nvPicPr>
          <p:cNvPr id="6" name="Imagen 5">
            <a:extLst>
              <a:ext uri="{FF2B5EF4-FFF2-40B4-BE49-F238E27FC236}">
                <a16:creationId xmlns:a16="http://schemas.microsoft.com/office/drawing/2014/main" id="{010C988D-5F1F-D635-4D18-E8EEE1A5DF5F}"/>
              </a:ext>
            </a:extLst>
          </p:cNvPr>
          <p:cNvPicPr>
            <a:picLocks noChangeAspect="1"/>
          </p:cNvPicPr>
          <p:nvPr/>
        </p:nvPicPr>
        <p:blipFill rotWithShape="1">
          <a:blip r:embed="rId4"/>
          <a:srcRect l="65302" t="13864" r="21092" b="54445"/>
          <a:stretch/>
        </p:blipFill>
        <p:spPr>
          <a:xfrm>
            <a:off x="10311618" y="2384497"/>
            <a:ext cx="1658816" cy="2318197"/>
          </a:xfrm>
          <a:prstGeom prst="rect">
            <a:avLst/>
          </a:prstGeom>
        </p:spPr>
      </p:pic>
      <p:pic>
        <p:nvPicPr>
          <p:cNvPr id="9220" name="Picture 4" descr="POLIPACK (POLIFOAM O BAJO ALFOMBRA) - LogiPack">
            <a:extLst>
              <a:ext uri="{FF2B5EF4-FFF2-40B4-BE49-F238E27FC236}">
                <a16:creationId xmlns:a16="http://schemas.microsoft.com/office/drawing/2014/main" id="{4BDA55F9-A24E-2D98-B050-783289002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3452" y="1925882"/>
            <a:ext cx="2124075" cy="216217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EEF4C29-894E-45D5-EC6A-7D197B8F9F5F}"/>
              </a:ext>
            </a:extLst>
          </p:cNvPr>
          <p:cNvSpPr>
            <a:spLocks noGrp="1"/>
          </p:cNvSpPr>
          <p:nvPr>
            <p:ph type="sldNum" sz="quarter" idx="12"/>
          </p:nvPr>
        </p:nvSpPr>
        <p:spPr/>
        <p:txBody>
          <a:bodyPr/>
          <a:lstStyle/>
          <a:p>
            <a:fld id="{F285A887-2E59-41A2-B0C8-C51CD91DC9BF}" type="slidenum">
              <a:rPr lang="es-MX" smtClean="0"/>
              <a:t>12</a:t>
            </a:fld>
            <a:endParaRPr lang="es-MX"/>
          </a:p>
        </p:txBody>
      </p:sp>
    </p:spTree>
    <p:extLst>
      <p:ext uri="{BB962C8B-B14F-4D97-AF65-F5344CB8AC3E}">
        <p14:creationId xmlns:p14="http://schemas.microsoft.com/office/powerpoint/2010/main" val="3470229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5AC34"/>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E738BCB-6AFF-9E00-4550-B7CF1569429C}"/>
              </a:ext>
            </a:extLst>
          </p:cNvPr>
          <p:cNvSpPr/>
          <p:nvPr/>
        </p:nvSpPr>
        <p:spPr>
          <a:xfrm>
            <a:off x="-1" y="0"/>
            <a:ext cx="699056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Marcador de número de diapositiva 2">
            <a:extLst>
              <a:ext uri="{FF2B5EF4-FFF2-40B4-BE49-F238E27FC236}">
                <a16:creationId xmlns:a16="http://schemas.microsoft.com/office/drawing/2014/main" id="{8190BB86-D864-8BC7-9FCF-C9AD824F1E8E}"/>
              </a:ext>
            </a:extLst>
          </p:cNvPr>
          <p:cNvSpPr>
            <a:spLocks noGrp="1"/>
          </p:cNvSpPr>
          <p:nvPr>
            <p:ph type="sldNum" sz="quarter" idx="12"/>
          </p:nvPr>
        </p:nvSpPr>
        <p:spPr/>
        <p:txBody>
          <a:bodyPr/>
          <a:lstStyle/>
          <a:p>
            <a:fld id="{F285A887-2E59-41A2-B0C8-C51CD91DC9BF}" type="slidenum">
              <a:rPr lang="es-MX" smtClean="0"/>
              <a:t>13</a:t>
            </a:fld>
            <a:endParaRPr lang="es-MX"/>
          </a:p>
        </p:txBody>
      </p:sp>
      <p:sp>
        <p:nvSpPr>
          <p:cNvPr id="8" name="Subtítulo 2">
            <a:extLst>
              <a:ext uri="{FF2B5EF4-FFF2-40B4-BE49-F238E27FC236}">
                <a16:creationId xmlns:a16="http://schemas.microsoft.com/office/drawing/2014/main" id="{01DBF3A0-A839-04F2-1D4E-12C7121E3421}"/>
              </a:ext>
            </a:extLst>
          </p:cNvPr>
          <p:cNvSpPr txBox="1">
            <a:spLocks/>
          </p:cNvSpPr>
          <p:nvPr/>
        </p:nvSpPr>
        <p:spPr>
          <a:xfrm>
            <a:off x="854299" y="1412629"/>
            <a:ext cx="5430591" cy="5116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r>
              <a:rPr lang="es-MX" dirty="0"/>
              <a:t>El sueldo promedio de un empacador en la bolsa de trabajo mexicana es de $4,500 a $6,000 MXN mensuales. (Tiempo completo)</a:t>
            </a:r>
          </a:p>
          <a:p>
            <a:pPr marL="0" indent="0" algn="just">
              <a:buNone/>
            </a:pPr>
            <a:endParaRPr lang="es-MX" dirty="0"/>
          </a:p>
          <a:p>
            <a:pPr marL="342900" indent="-342900" algn="just"/>
            <a:r>
              <a:rPr lang="es-MX" dirty="0"/>
              <a:t>Se contempla este gasto para el proceso de armado de las cajas y el </a:t>
            </a:r>
            <a:r>
              <a:rPr lang="es-MX" dirty="0" err="1"/>
              <a:t>polyfoam</a:t>
            </a:r>
            <a:r>
              <a:rPr lang="es-MX" dirty="0"/>
              <a:t> que contendrán el ajo.</a:t>
            </a:r>
          </a:p>
          <a:p>
            <a:pPr marL="342900" indent="-342900" algn="just"/>
            <a:endParaRPr lang="es-MX" dirty="0"/>
          </a:p>
        </p:txBody>
      </p:sp>
      <p:pic>
        <p:nvPicPr>
          <p:cNvPr id="9" name="Picture 2" descr="Ilustración de Un Repartidor Empacando Comida Un Empacador De Supermercados  Reúne Las Compras Para La Entrega Una Persona De La Empaquetadora Usa Una  Máscara Guantes Comprar Comida De Casa Compras En Línea">
            <a:extLst>
              <a:ext uri="{FF2B5EF4-FFF2-40B4-BE49-F238E27FC236}">
                <a16:creationId xmlns:a16="http://schemas.microsoft.com/office/drawing/2014/main" id="{B1E1847C-7717-0C64-3EF9-965E5FDB2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190" y="1420533"/>
            <a:ext cx="4862104" cy="4016934"/>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3E46D6D6-4365-89C9-5F2F-CF8B5A669A4A}"/>
              </a:ext>
            </a:extLst>
          </p:cNvPr>
          <p:cNvSpPr txBox="1">
            <a:spLocks/>
          </p:cNvSpPr>
          <p:nvPr/>
        </p:nvSpPr>
        <p:spPr>
          <a:xfrm>
            <a:off x="2234545" y="362241"/>
            <a:ext cx="3436215" cy="694469"/>
          </a:xfrm>
          <a:prstGeom prst="rect">
            <a:avLst/>
          </a:prstGeom>
          <a:solidFill>
            <a:schemeClr val="bg1"/>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b="1" dirty="0">
                <a:latin typeface="Arial" panose="020B0604020202020204" pitchFamily="34" charset="0"/>
                <a:cs typeface="Arial" panose="020B0604020202020204" pitchFamily="34" charset="0"/>
              </a:rPr>
              <a:t>Mano de obra</a:t>
            </a:r>
          </a:p>
        </p:txBody>
      </p:sp>
    </p:spTree>
    <p:extLst>
      <p:ext uri="{BB962C8B-B14F-4D97-AF65-F5344CB8AC3E}">
        <p14:creationId xmlns:p14="http://schemas.microsoft.com/office/powerpoint/2010/main" val="212211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5AC34"/>
        </a:solidFill>
        <a:effectLst/>
      </p:bgPr>
    </p:bg>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2"/>
          <a:srcRect t="9951" r="1901" b="13626"/>
          <a:stretch/>
        </p:blipFill>
        <p:spPr>
          <a:xfrm>
            <a:off x="0" y="351691"/>
            <a:ext cx="12192000" cy="5809957"/>
          </a:xfrm>
          <a:prstGeom prst="rect">
            <a:avLst/>
          </a:prstGeom>
        </p:spPr>
      </p:pic>
      <p:sp>
        <p:nvSpPr>
          <p:cNvPr id="2" name="Rectángulo 1">
            <a:extLst>
              <a:ext uri="{FF2B5EF4-FFF2-40B4-BE49-F238E27FC236}">
                <a16:creationId xmlns:a16="http://schemas.microsoft.com/office/drawing/2014/main" id="{837810F6-99C3-5D81-EF84-F0C2C0476740}"/>
              </a:ext>
            </a:extLst>
          </p:cNvPr>
          <p:cNvSpPr/>
          <p:nvPr/>
        </p:nvSpPr>
        <p:spPr>
          <a:xfrm>
            <a:off x="7948246" y="4811150"/>
            <a:ext cx="4243754" cy="1336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42" name="Picture 2" descr="Polifoam | Grupo Nexpack">
            <a:extLst>
              <a:ext uri="{FF2B5EF4-FFF2-40B4-BE49-F238E27FC236}">
                <a16:creationId xmlns:a16="http://schemas.microsoft.com/office/drawing/2014/main" id="{EB84DDB3-7BD7-3889-E5CC-A0036BAD9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1661" y="4513238"/>
            <a:ext cx="3516923" cy="164841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190BB86-D864-8BC7-9FCF-C9AD824F1E8E}"/>
              </a:ext>
            </a:extLst>
          </p:cNvPr>
          <p:cNvSpPr>
            <a:spLocks noGrp="1"/>
          </p:cNvSpPr>
          <p:nvPr>
            <p:ph type="sldNum" sz="quarter" idx="12"/>
          </p:nvPr>
        </p:nvSpPr>
        <p:spPr/>
        <p:txBody>
          <a:bodyPr/>
          <a:lstStyle/>
          <a:p>
            <a:fld id="{F285A887-2E59-41A2-B0C8-C51CD91DC9BF}" type="slidenum">
              <a:rPr lang="es-MX" smtClean="0"/>
              <a:t>14</a:t>
            </a:fld>
            <a:endParaRPr lang="es-MX"/>
          </a:p>
        </p:txBody>
      </p:sp>
    </p:spTree>
    <p:extLst>
      <p:ext uri="{BB962C8B-B14F-4D97-AF65-F5344CB8AC3E}">
        <p14:creationId xmlns:p14="http://schemas.microsoft.com/office/powerpoint/2010/main" val="80333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5AC34"/>
        </a:soli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MX"/>
          </a:p>
        </p:txBody>
      </p:sp>
      <p:pic>
        <p:nvPicPr>
          <p:cNvPr id="5" name="Imagen 4"/>
          <p:cNvPicPr>
            <a:picLocks noChangeAspect="1"/>
          </p:cNvPicPr>
          <p:nvPr/>
        </p:nvPicPr>
        <p:blipFill rotWithShape="1">
          <a:blip r:embed="rId2"/>
          <a:srcRect t="11215" r="1980" b="5150"/>
          <a:stretch/>
        </p:blipFill>
        <p:spPr>
          <a:xfrm>
            <a:off x="711870" y="815925"/>
            <a:ext cx="10471945" cy="5361037"/>
          </a:xfrm>
          <a:prstGeom prst="rect">
            <a:avLst/>
          </a:prstGeom>
        </p:spPr>
      </p:pic>
      <p:sp>
        <p:nvSpPr>
          <p:cNvPr id="6" name="Rectángulo 5"/>
          <p:cNvSpPr/>
          <p:nvPr/>
        </p:nvSpPr>
        <p:spPr>
          <a:xfrm>
            <a:off x="1262130" y="3026535"/>
            <a:ext cx="6310647" cy="605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Marcador de número de diapositiva 1">
            <a:extLst>
              <a:ext uri="{FF2B5EF4-FFF2-40B4-BE49-F238E27FC236}">
                <a16:creationId xmlns:a16="http://schemas.microsoft.com/office/drawing/2014/main" id="{4028A5DC-DDE4-9C9B-0302-EBE42BF3BECE}"/>
              </a:ext>
            </a:extLst>
          </p:cNvPr>
          <p:cNvSpPr>
            <a:spLocks noGrp="1"/>
          </p:cNvSpPr>
          <p:nvPr>
            <p:ph type="sldNum" sz="quarter" idx="12"/>
          </p:nvPr>
        </p:nvSpPr>
        <p:spPr/>
        <p:txBody>
          <a:bodyPr/>
          <a:lstStyle/>
          <a:p>
            <a:fld id="{F285A887-2E59-41A2-B0C8-C51CD91DC9BF}" type="slidenum">
              <a:rPr lang="es-MX" smtClean="0"/>
              <a:t>15</a:t>
            </a:fld>
            <a:endParaRPr lang="es-MX"/>
          </a:p>
        </p:txBody>
      </p:sp>
    </p:spTree>
    <p:extLst>
      <p:ext uri="{BB962C8B-B14F-4D97-AF65-F5344CB8AC3E}">
        <p14:creationId xmlns:p14="http://schemas.microsoft.com/office/powerpoint/2010/main" val="203009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641DBFF-FA4D-0DB4-1F40-E443B05784CE}"/>
              </a:ext>
            </a:extLst>
          </p:cNvPr>
          <p:cNvSpPr/>
          <p:nvPr/>
        </p:nvSpPr>
        <p:spPr>
          <a:xfrm>
            <a:off x="8081319" y="0"/>
            <a:ext cx="4223034" cy="6858000"/>
          </a:xfrm>
          <a:prstGeom prst="rect">
            <a:avLst/>
          </a:prstGeom>
          <a:solidFill>
            <a:srgbClr val="73CD53"/>
          </a:solidFill>
          <a:ln>
            <a:solidFill>
              <a:srgbClr val="73C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5A904CF4-9086-FF7D-00E1-F5D4E6985291}"/>
              </a:ext>
            </a:extLst>
          </p:cNvPr>
          <p:cNvSpPr txBox="1">
            <a:spLocks/>
          </p:cNvSpPr>
          <p:nvPr/>
        </p:nvSpPr>
        <p:spPr>
          <a:xfrm>
            <a:off x="1910521" y="490489"/>
            <a:ext cx="5532328" cy="734096"/>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MX" sz="4000" b="1" dirty="0">
                <a:latin typeface="Arial" panose="020B0604020202020204" pitchFamily="34" charset="0"/>
                <a:cs typeface="Arial" panose="020B0604020202020204" pitchFamily="34" charset="0"/>
              </a:rPr>
              <a:t>PROTOTIPO</a:t>
            </a:r>
          </a:p>
        </p:txBody>
      </p:sp>
      <p:pic>
        <p:nvPicPr>
          <p:cNvPr id="4" name="Imagen 3">
            <a:extLst>
              <a:ext uri="{FF2B5EF4-FFF2-40B4-BE49-F238E27FC236}">
                <a16:creationId xmlns:a16="http://schemas.microsoft.com/office/drawing/2014/main" id="{644ECAB3-5D29-C39C-BE14-19B207EA97FF}"/>
              </a:ext>
            </a:extLst>
          </p:cNvPr>
          <p:cNvPicPr>
            <a:picLocks noChangeAspect="1"/>
          </p:cNvPicPr>
          <p:nvPr/>
        </p:nvPicPr>
        <p:blipFill rotWithShape="1">
          <a:blip r:embed="rId2"/>
          <a:srcRect l="24766" t="21388" r="1563" b="18612"/>
          <a:stretch/>
        </p:blipFill>
        <p:spPr>
          <a:xfrm>
            <a:off x="1856353" y="3951477"/>
            <a:ext cx="4702231" cy="2989205"/>
          </a:xfrm>
          <a:prstGeom prst="rect">
            <a:avLst/>
          </a:prstGeom>
        </p:spPr>
      </p:pic>
      <p:pic>
        <p:nvPicPr>
          <p:cNvPr id="5" name="Imagen 4">
            <a:extLst>
              <a:ext uri="{FF2B5EF4-FFF2-40B4-BE49-F238E27FC236}">
                <a16:creationId xmlns:a16="http://schemas.microsoft.com/office/drawing/2014/main" id="{11573872-947A-B55E-C415-80DFE75426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77" b="95666" l="5455" r="96727"/>
                    </a14:imgEffect>
                  </a14:imgLayer>
                </a14:imgProps>
              </a:ext>
            </a:extLst>
          </a:blip>
          <a:stretch>
            <a:fillRect/>
          </a:stretch>
        </p:blipFill>
        <p:spPr>
          <a:xfrm>
            <a:off x="8549321" y="1145561"/>
            <a:ext cx="3116562" cy="1830272"/>
          </a:xfrm>
          <a:prstGeom prst="rect">
            <a:avLst/>
          </a:prstGeom>
        </p:spPr>
      </p:pic>
      <p:pic>
        <p:nvPicPr>
          <p:cNvPr id="8" name="Imagen 7">
            <a:extLst>
              <a:ext uri="{FF2B5EF4-FFF2-40B4-BE49-F238E27FC236}">
                <a16:creationId xmlns:a16="http://schemas.microsoft.com/office/drawing/2014/main" id="{3F825A38-92AF-4E61-D774-CD4FEF3606B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9815" b="80185" l="17969" r="44948">
                        <a14:foregroundMark x1="19583" y1="40278" x2="32865" y2="34167"/>
                        <a14:foregroundMark x1="33229" y1="34167" x2="42292" y2="38796"/>
                        <a14:foregroundMark x1="33385" y1="33148" x2="42969" y2="38148"/>
                        <a14:foregroundMark x1="19219" y1="36667" x2="21510" y2="35926"/>
                        <a14:foregroundMark x1="19219" y1="45278" x2="19219" y2="67315"/>
                        <a14:foregroundMark x1="18854" y1="44537" x2="18854" y2="67315"/>
                      </a14:backgroundRemoval>
                    </a14:imgEffect>
                  </a14:imgLayer>
                </a14:imgProps>
              </a:ext>
            </a:extLst>
          </a:blip>
          <a:srcRect l="17050" t="29209" r="53774" b="14917"/>
          <a:stretch/>
        </p:blipFill>
        <p:spPr>
          <a:xfrm>
            <a:off x="9218141" y="3759677"/>
            <a:ext cx="2088291" cy="1990244"/>
          </a:xfrm>
          <a:prstGeom prst="rect">
            <a:avLst/>
          </a:prstGeom>
        </p:spPr>
      </p:pic>
      <p:sp>
        <p:nvSpPr>
          <p:cNvPr id="11" name="CuadroTexto 10">
            <a:extLst>
              <a:ext uri="{FF2B5EF4-FFF2-40B4-BE49-F238E27FC236}">
                <a16:creationId xmlns:a16="http://schemas.microsoft.com/office/drawing/2014/main" id="{0E5C0E98-F9E5-3BAC-824A-24F3D220E69B}"/>
              </a:ext>
            </a:extLst>
          </p:cNvPr>
          <p:cNvSpPr txBox="1"/>
          <p:nvPr/>
        </p:nvSpPr>
        <p:spPr>
          <a:xfrm>
            <a:off x="747976" y="1511340"/>
            <a:ext cx="6803424" cy="3108543"/>
          </a:xfrm>
          <a:prstGeom prst="rect">
            <a:avLst/>
          </a:prstGeom>
          <a:noFill/>
        </p:spPr>
        <p:txBody>
          <a:bodyPr wrap="square">
            <a:spAutoFit/>
          </a:bodyPr>
          <a:lstStyle/>
          <a:p>
            <a:pPr algn="just">
              <a:buFont typeface="Arial" panose="020B0604020202020204" pitchFamily="34" charset="0"/>
              <a:buChar char="•"/>
            </a:pPr>
            <a:r>
              <a:rPr lang="es-MX" sz="2800" dirty="0"/>
              <a:t>Forros Isotérmicos con fuelle ahorran espacio y se envían y almacenan planos.</a:t>
            </a:r>
          </a:p>
          <a:p>
            <a:pPr algn="just">
              <a:buFont typeface="Arial" panose="020B0604020202020204" pitchFamily="34" charset="0"/>
              <a:buChar char="•"/>
            </a:pPr>
            <a:r>
              <a:rPr lang="es-MX" sz="2800" dirty="0"/>
              <a:t>Protegen productos alimenticios durante envíos rápidos.</a:t>
            </a:r>
          </a:p>
          <a:p>
            <a:pPr algn="just">
              <a:buFont typeface="Arial" panose="020B0604020202020204" pitchFamily="34" charset="0"/>
              <a:buChar char="•"/>
            </a:pPr>
            <a:r>
              <a:rPr lang="es-MX" sz="2800" dirty="0"/>
              <a:t>Conservan la frescura, calidad, sabor y color.</a:t>
            </a:r>
          </a:p>
          <a:p>
            <a:pPr algn="just">
              <a:buFont typeface="Arial" panose="020B0604020202020204" pitchFamily="34" charset="0"/>
              <a:buChar char="•"/>
            </a:pPr>
            <a:r>
              <a:rPr lang="es-MX" sz="2800" dirty="0"/>
              <a:t>Resistentes a goteos. Tira autoadhesiva para sellar sin complicaciones.</a:t>
            </a:r>
          </a:p>
        </p:txBody>
      </p:sp>
      <p:sp>
        <p:nvSpPr>
          <p:cNvPr id="3" name="CuadroTexto 2">
            <a:extLst>
              <a:ext uri="{FF2B5EF4-FFF2-40B4-BE49-F238E27FC236}">
                <a16:creationId xmlns:a16="http://schemas.microsoft.com/office/drawing/2014/main" id="{603068D1-EC3D-9CE8-20AB-8161C246C11F}"/>
              </a:ext>
            </a:extLst>
          </p:cNvPr>
          <p:cNvSpPr txBox="1"/>
          <p:nvPr/>
        </p:nvSpPr>
        <p:spPr>
          <a:xfrm>
            <a:off x="9342008" y="3183089"/>
            <a:ext cx="1531188" cy="369332"/>
          </a:xfrm>
          <a:prstGeom prst="rect">
            <a:avLst/>
          </a:prstGeom>
          <a:noFill/>
        </p:spPr>
        <p:txBody>
          <a:bodyPr wrap="none" rtlCol="0">
            <a:spAutoFit/>
          </a:bodyPr>
          <a:lstStyle/>
          <a:p>
            <a:r>
              <a:rPr lang="es-MX" dirty="0">
                <a:latin typeface="Arial" panose="020B0604020202020204" pitchFamily="34" charset="0"/>
                <a:cs typeface="Arial" panose="020B0604020202020204" pitchFamily="34" charset="0"/>
              </a:rPr>
              <a:t>Caja ejemplo</a:t>
            </a:r>
          </a:p>
        </p:txBody>
      </p:sp>
      <p:sp>
        <p:nvSpPr>
          <p:cNvPr id="10" name="CuadroTexto 9">
            <a:extLst>
              <a:ext uri="{FF2B5EF4-FFF2-40B4-BE49-F238E27FC236}">
                <a16:creationId xmlns:a16="http://schemas.microsoft.com/office/drawing/2014/main" id="{5180F635-7DF6-70E2-61DD-86A7EB7B91C6}"/>
              </a:ext>
            </a:extLst>
          </p:cNvPr>
          <p:cNvSpPr txBox="1"/>
          <p:nvPr/>
        </p:nvSpPr>
        <p:spPr>
          <a:xfrm>
            <a:off x="9012513" y="5749921"/>
            <a:ext cx="2416046" cy="369332"/>
          </a:xfrm>
          <a:prstGeom prst="rect">
            <a:avLst/>
          </a:prstGeom>
          <a:noFill/>
        </p:spPr>
        <p:txBody>
          <a:bodyPr wrap="none" rtlCol="0">
            <a:spAutoFit/>
          </a:bodyPr>
          <a:lstStyle/>
          <a:p>
            <a:r>
              <a:rPr lang="es-MX" dirty="0">
                <a:latin typeface="Arial" panose="020B0604020202020204" pitchFamily="34" charset="0"/>
                <a:cs typeface="Arial" panose="020B0604020202020204" pitchFamily="34" charset="0"/>
              </a:rPr>
              <a:t>Forro aislante térmico</a:t>
            </a:r>
          </a:p>
        </p:txBody>
      </p:sp>
      <p:sp>
        <p:nvSpPr>
          <p:cNvPr id="6" name="Marcador de número de diapositiva 5">
            <a:extLst>
              <a:ext uri="{FF2B5EF4-FFF2-40B4-BE49-F238E27FC236}">
                <a16:creationId xmlns:a16="http://schemas.microsoft.com/office/drawing/2014/main" id="{FD13453A-F2FA-283D-88FD-A9836C468BBF}"/>
              </a:ext>
            </a:extLst>
          </p:cNvPr>
          <p:cNvSpPr>
            <a:spLocks noGrp="1"/>
          </p:cNvSpPr>
          <p:nvPr>
            <p:ph type="sldNum" sz="quarter" idx="12"/>
          </p:nvPr>
        </p:nvSpPr>
        <p:spPr/>
        <p:txBody>
          <a:bodyPr/>
          <a:lstStyle/>
          <a:p>
            <a:fld id="{F285A887-2E59-41A2-B0C8-C51CD91DC9BF}" type="slidenum">
              <a:rPr lang="es-MX" smtClean="0"/>
              <a:t>16</a:t>
            </a:fld>
            <a:endParaRPr lang="es-MX"/>
          </a:p>
        </p:txBody>
      </p:sp>
    </p:spTree>
    <p:extLst>
      <p:ext uri="{BB962C8B-B14F-4D97-AF65-F5344CB8AC3E}">
        <p14:creationId xmlns:p14="http://schemas.microsoft.com/office/powerpoint/2010/main" val="4025109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641DBFF-FA4D-0DB4-1F40-E443B05784CE}"/>
              </a:ext>
            </a:extLst>
          </p:cNvPr>
          <p:cNvSpPr/>
          <p:nvPr/>
        </p:nvSpPr>
        <p:spPr>
          <a:xfrm>
            <a:off x="8081319" y="0"/>
            <a:ext cx="4223034" cy="6858000"/>
          </a:xfrm>
          <a:prstGeom prst="rect">
            <a:avLst/>
          </a:prstGeom>
          <a:solidFill>
            <a:srgbClr val="73CD53"/>
          </a:solidFill>
          <a:ln>
            <a:solidFill>
              <a:srgbClr val="73C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0E5C0E98-F9E5-3BAC-824A-24F3D220E69B}"/>
              </a:ext>
            </a:extLst>
          </p:cNvPr>
          <p:cNvSpPr txBox="1"/>
          <p:nvPr/>
        </p:nvSpPr>
        <p:spPr>
          <a:xfrm>
            <a:off x="747976" y="1511340"/>
            <a:ext cx="6803424" cy="1200329"/>
          </a:xfrm>
          <a:prstGeom prst="rect">
            <a:avLst/>
          </a:prstGeom>
          <a:noFill/>
        </p:spPr>
        <p:txBody>
          <a:bodyPr wrap="square">
            <a:spAutoFit/>
          </a:bodyPr>
          <a:lstStyle/>
          <a:p>
            <a:pPr algn="l">
              <a:buFont typeface="Arial" panose="020B0604020202020204" pitchFamily="34" charset="0"/>
              <a:buChar char="•"/>
            </a:pPr>
            <a:r>
              <a:rPr lang="es-MX" dirty="0">
                <a:solidFill>
                  <a:srgbClr val="000000"/>
                </a:solidFill>
                <a:latin typeface="Arial" panose="020B0604020202020204" pitchFamily="34" charset="0"/>
                <a:cs typeface="Arial" panose="020B0604020202020204" pitchFamily="34" charset="0"/>
              </a:rPr>
              <a:t>Para la implementación de agarre de la caja con el recubrimiento: </a:t>
            </a:r>
          </a:p>
          <a:p>
            <a:pPr algn="l">
              <a:buFont typeface="Arial" panose="020B0604020202020204" pitchFamily="34" charset="0"/>
              <a:buChar char="•"/>
            </a:pPr>
            <a:endParaRPr lang="es-MX"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MX" dirty="0">
                <a:solidFill>
                  <a:srgbClr val="000000"/>
                </a:solidFill>
                <a:latin typeface="Arial" panose="020B0604020202020204" pitchFamily="34" charset="0"/>
                <a:cs typeface="Arial" panose="020B0604020202020204" pitchFamily="34" charset="0"/>
              </a:rPr>
              <a:t>Se propone una cinta industrial de espuma de doble cara </a:t>
            </a:r>
            <a:endParaRPr lang="es-MX" b="0" i="0" dirty="0">
              <a:solidFill>
                <a:srgbClr val="000000"/>
              </a:solidFill>
              <a:effectLst/>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949D528B-37A7-D6F4-D1FE-F041CFA5C6C3}"/>
              </a:ext>
            </a:extLst>
          </p:cNvPr>
          <p:cNvPicPr>
            <a:picLocks noChangeAspect="1"/>
          </p:cNvPicPr>
          <p:nvPr/>
        </p:nvPicPr>
        <p:blipFill>
          <a:blip r:embed="rId2"/>
          <a:stretch>
            <a:fillRect/>
          </a:stretch>
        </p:blipFill>
        <p:spPr>
          <a:xfrm>
            <a:off x="8482860" y="1224585"/>
            <a:ext cx="3419952" cy="3496163"/>
          </a:xfrm>
          <a:prstGeom prst="rect">
            <a:avLst/>
          </a:prstGeom>
        </p:spPr>
      </p:pic>
      <p:pic>
        <p:nvPicPr>
          <p:cNvPr id="13" name="Imagen 12">
            <a:extLst>
              <a:ext uri="{FF2B5EF4-FFF2-40B4-BE49-F238E27FC236}">
                <a16:creationId xmlns:a16="http://schemas.microsoft.com/office/drawing/2014/main" id="{45285628-9659-D983-F851-4FCA23531B7B}"/>
              </a:ext>
            </a:extLst>
          </p:cNvPr>
          <p:cNvPicPr>
            <a:picLocks noChangeAspect="1"/>
          </p:cNvPicPr>
          <p:nvPr/>
        </p:nvPicPr>
        <p:blipFill>
          <a:blip r:embed="rId3"/>
          <a:stretch>
            <a:fillRect/>
          </a:stretch>
        </p:blipFill>
        <p:spPr>
          <a:xfrm>
            <a:off x="326169" y="2972666"/>
            <a:ext cx="7554379" cy="933580"/>
          </a:xfrm>
          <a:prstGeom prst="rect">
            <a:avLst/>
          </a:prstGeom>
        </p:spPr>
      </p:pic>
      <p:sp>
        <p:nvSpPr>
          <p:cNvPr id="14" name="CuadroTexto 13">
            <a:extLst>
              <a:ext uri="{FF2B5EF4-FFF2-40B4-BE49-F238E27FC236}">
                <a16:creationId xmlns:a16="http://schemas.microsoft.com/office/drawing/2014/main" id="{E477B51B-ED97-7F68-EDF6-8ADA929521C6}"/>
              </a:ext>
            </a:extLst>
          </p:cNvPr>
          <p:cNvSpPr txBox="1"/>
          <p:nvPr/>
        </p:nvSpPr>
        <p:spPr>
          <a:xfrm>
            <a:off x="747976" y="4120583"/>
            <a:ext cx="6803424" cy="1754326"/>
          </a:xfrm>
          <a:prstGeom prst="rect">
            <a:avLst/>
          </a:prstGeom>
          <a:noFill/>
        </p:spPr>
        <p:txBody>
          <a:bodyPr wrap="square">
            <a:spAutoFit/>
          </a:bodyPr>
          <a:lstStyle/>
          <a:p>
            <a:pPr algn="l">
              <a:buFont typeface="Arial" panose="020B0604020202020204" pitchFamily="34" charset="0"/>
              <a:buChar char="•"/>
            </a:pPr>
            <a:r>
              <a:rPr lang="es-MX" b="0" i="0" dirty="0">
                <a:solidFill>
                  <a:srgbClr val="000000"/>
                </a:solidFill>
                <a:effectLst/>
                <a:latin typeface="Arial" panose="020B0604020202020204" pitchFamily="34" charset="0"/>
                <a:cs typeface="Arial" panose="020B0604020202020204" pitchFamily="34" charset="0"/>
              </a:rPr>
              <a:t>La cinta es resistente y nos da la posibilidad de poder cargar 10kg que es el peso promedio máximo de nuestra caja.</a:t>
            </a:r>
          </a:p>
          <a:p>
            <a:pPr algn="l">
              <a:buFont typeface="Arial" panose="020B0604020202020204" pitchFamily="34" charset="0"/>
              <a:buChar char="•"/>
            </a:pPr>
            <a:endParaRPr lang="es-MX" dirty="0">
              <a:solidFill>
                <a:srgbClr val="000000"/>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s-MX" dirty="0">
                <a:solidFill>
                  <a:srgbClr val="000000"/>
                </a:solidFill>
                <a:latin typeface="Arial" panose="020B0604020202020204" pitchFamily="34" charset="0"/>
                <a:cs typeface="Arial" panose="020B0604020202020204" pitchFamily="34" charset="0"/>
              </a:rPr>
              <a:t>Fácil adherencia a superficies. </a:t>
            </a:r>
          </a:p>
          <a:p>
            <a:pPr algn="l">
              <a:buFont typeface="Arial" panose="020B0604020202020204" pitchFamily="34" charset="0"/>
              <a:buChar char="•"/>
            </a:pPr>
            <a:r>
              <a:rPr lang="es-MX" b="0" i="0" dirty="0">
                <a:solidFill>
                  <a:srgbClr val="000000"/>
                </a:solidFill>
                <a:effectLst/>
                <a:latin typeface="Arial" panose="020B0604020202020204" pitchFamily="34" charset="0"/>
                <a:cs typeface="Arial" panose="020B0604020202020204" pitchFamily="34" charset="0"/>
              </a:rPr>
              <a:t>Accesibilidad</a:t>
            </a:r>
          </a:p>
          <a:p>
            <a:pPr algn="l">
              <a:buFont typeface="Arial" panose="020B0604020202020204" pitchFamily="34" charset="0"/>
              <a:buChar char="•"/>
            </a:pPr>
            <a:r>
              <a:rPr lang="es-MX" dirty="0">
                <a:solidFill>
                  <a:srgbClr val="000000"/>
                </a:solidFill>
                <a:latin typeface="Arial" panose="020B0604020202020204" pitchFamily="34" charset="0"/>
                <a:cs typeface="Arial" panose="020B0604020202020204" pitchFamily="34" charset="0"/>
              </a:rPr>
              <a:t>Flexibilidad para su implementación.</a:t>
            </a:r>
            <a:r>
              <a:rPr lang="es-MX" b="0" i="0" dirty="0">
                <a:solidFill>
                  <a:srgbClr val="000000"/>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72483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AC49D"/>
        </a:solidFill>
        <a:effectLst/>
      </p:bgPr>
    </p:bg>
    <p:spTree>
      <p:nvGrpSpPr>
        <p:cNvPr id="1" name=""/>
        <p:cNvGrpSpPr/>
        <p:nvPr/>
      </p:nvGrpSpPr>
      <p:grpSpPr>
        <a:xfrm>
          <a:off x="0" y="0"/>
          <a:ext cx="0" cy="0"/>
          <a:chOff x="0" y="0"/>
          <a:chExt cx="0" cy="0"/>
        </a:xfrm>
      </p:grpSpPr>
      <p:pic>
        <p:nvPicPr>
          <p:cNvPr id="2050" name="Picture 2" descr="Logo de Reciclaje, Fondo de Pantalla y Escritorio HD Gratis">
            <a:extLst>
              <a:ext uri="{FF2B5EF4-FFF2-40B4-BE49-F238E27FC236}">
                <a16:creationId xmlns:a16="http://schemas.microsoft.com/office/drawing/2014/main" id="{C1B7DBA4-8BF2-A5C9-07D2-9EE3840A6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368" y="2271251"/>
            <a:ext cx="3855308" cy="240278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2612F5A-66B9-BD15-0151-437712BEDEAA}"/>
              </a:ext>
            </a:extLst>
          </p:cNvPr>
          <p:cNvSpPr>
            <a:spLocks noGrp="1"/>
          </p:cNvSpPr>
          <p:nvPr>
            <p:ph type="ctrTitle"/>
          </p:nvPr>
        </p:nvSpPr>
        <p:spPr>
          <a:xfrm>
            <a:off x="1524000" y="427038"/>
            <a:ext cx="9144000" cy="1655762"/>
          </a:xfrm>
        </p:spPr>
        <p:txBody>
          <a:bodyPr>
            <a:normAutofit fontScale="90000"/>
          </a:bodyPr>
          <a:lstStyle/>
          <a:p>
            <a:r>
              <a:rPr lang="es-MX" b="1" dirty="0"/>
              <a:t>SUSTENTABILIDAD DEL PRODUCTO</a:t>
            </a:r>
          </a:p>
        </p:txBody>
      </p:sp>
      <p:sp>
        <p:nvSpPr>
          <p:cNvPr id="3" name="Subtítulo 2">
            <a:extLst>
              <a:ext uri="{FF2B5EF4-FFF2-40B4-BE49-F238E27FC236}">
                <a16:creationId xmlns:a16="http://schemas.microsoft.com/office/drawing/2014/main" id="{E6AC4929-5DB6-70EE-CE46-F801DB69222A}"/>
              </a:ext>
            </a:extLst>
          </p:cNvPr>
          <p:cNvSpPr>
            <a:spLocks noGrp="1"/>
          </p:cNvSpPr>
          <p:nvPr>
            <p:ph type="subTitle" idx="1"/>
          </p:nvPr>
        </p:nvSpPr>
        <p:spPr>
          <a:xfrm>
            <a:off x="1252409" y="2216009"/>
            <a:ext cx="7644456" cy="1985288"/>
          </a:xfrm>
        </p:spPr>
        <p:txBody>
          <a:bodyPr>
            <a:noAutofit/>
          </a:bodyPr>
          <a:lstStyle/>
          <a:p>
            <a:pPr algn="just">
              <a:lnSpc>
                <a:spcPct val="107000"/>
              </a:lnSpc>
              <a:spcAft>
                <a:spcPts val="800"/>
              </a:spcAft>
            </a:pPr>
            <a:r>
              <a:rPr lang="es-MX" sz="2800" dirty="0"/>
              <a:t>El recubrimiento propuesto es 100% reciclable, de acuerdo a sus características este es altamente durable, lo que impide realizar compras continuas del material.</a:t>
            </a:r>
          </a:p>
          <a:p>
            <a:endParaRPr lang="es-MX" sz="2800" dirty="0"/>
          </a:p>
        </p:txBody>
      </p:sp>
      <p:sp>
        <p:nvSpPr>
          <p:cNvPr id="5" name="Subtítulo 2">
            <a:extLst>
              <a:ext uri="{FF2B5EF4-FFF2-40B4-BE49-F238E27FC236}">
                <a16:creationId xmlns:a16="http://schemas.microsoft.com/office/drawing/2014/main" id="{DB8A6B84-CCF1-896D-EF81-7D45AC66625E}"/>
              </a:ext>
            </a:extLst>
          </p:cNvPr>
          <p:cNvSpPr txBox="1">
            <a:spLocks/>
          </p:cNvSpPr>
          <p:nvPr/>
        </p:nvSpPr>
        <p:spPr>
          <a:xfrm>
            <a:off x="1252409" y="4461237"/>
            <a:ext cx="7549980" cy="189282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7000"/>
              </a:lnSpc>
              <a:spcAft>
                <a:spcPts val="800"/>
              </a:spcAft>
            </a:pPr>
            <a:r>
              <a:rPr lang="es-MX" sz="2800" dirty="0"/>
              <a:t>Con base a una optima aislación termina, nos permite una racionalización y utilización eficiente de los recursos energéticos, con ello logramos una disminución de los gases a la atmósfera (GEI)</a:t>
            </a:r>
          </a:p>
        </p:txBody>
      </p:sp>
      <p:pic>
        <p:nvPicPr>
          <p:cNvPr id="6" name="Imagen 5">
            <a:extLst>
              <a:ext uri="{FF2B5EF4-FFF2-40B4-BE49-F238E27FC236}">
                <a16:creationId xmlns:a16="http://schemas.microsoft.com/office/drawing/2014/main" id="{B4915C87-4854-C5F3-BF29-45331233A1B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158" b="77151" l="13154" r="86000">
                        <a14:foregroundMark x1="14923" y1="41935" x2="16154" y2="55018"/>
                        <a14:foregroundMark x1="28846" y1="14427" x2="39154" y2="14247"/>
                        <a14:foregroundMark x1="39154" y1="14247" x2="42385" y2="14247"/>
                        <a14:foregroundMark x1="84692" y1="36918" x2="81615" y2="53584"/>
                        <a14:foregroundMark x1="81615" y1="53584" x2="81615" y2="55556"/>
                        <a14:foregroundMark x1="86000" y1="41398" x2="85692" y2="53853"/>
                        <a14:foregroundMark x1="13385" y1="42384" x2="13154" y2="50627"/>
                      </a14:backgroundRemoval>
                    </a14:imgEffect>
                  </a14:imgLayer>
                </a14:imgProps>
              </a:ext>
            </a:extLst>
          </a:blip>
          <a:srcRect l="10534" t="10416" r="11727" b="15418"/>
          <a:stretch/>
        </p:blipFill>
        <p:spPr>
          <a:xfrm>
            <a:off x="9296401" y="4633987"/>
            <a:ext cx="2557463" cy="2094610"/>
          </a:xfrm>
          <a:prstGeom prst="rect">
            <a:avLst/>
          </a:prstGeom>
        </p:spPr>
      </p:pic>
      <p:grpSp>
        <p:nvGrpSpPr>
          <p:cNvPr id="8" name="Grupo 7">
            <a:extLst>
              <a:ext uri="{FF2B5EF4-FFF2-40B4-BE49-F238E27FC236}">
                <a16:creationId xmlns:a16="http://schemas.microsoft.com/office/drawing/2014/main" id="{EB21FF62-E84B-53EE-33B8-0416270E135A}"/>
              </a:ext>
            </a:extLst>
          </p:cNvPr>
          <p:cNvGrpSpPr/>
          <p:nvPr/>
        </p:nvGrpSpPr>
        <p:grpSpPr>
          <a:xfrm>
            <a:off x="9296401" y="1924384"/>
            <a:ext cx="2162174" cy="2132085"/>
            <a:chOff x="7481888" y="2182311"/>
            <a:chExt cx="2162174" cy="2132085"/>
          </a:xfrm>
        </p:grpSpPr>
        <p:pic>
          <p:nvPicPr>
            <p:cNvPr id="4" name="Imagen 3">
              <a:extLst>
                <a:ext uri="{FF2B5EF4-FFF2-40B4-BE49-F238E27FC236}">
                  <a16:creationId xmlns:a16="http://schemas.microsoft.com/office/drawing/2014/main" id="{B717B69A-2020-CB53-893F-B15F6F3EA8C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6364" l="10000" r="90000">
                          <a14:foregroundMark x1="43962" y1="24848" x2="41321" y2="19394"/>
                          <a14:foregroundMark x1="54528" y1="20000" x2="49434" y2="12121"/>
                          <a14:foregroundMark x1="36038" y1="18485" x2="39434" y2="19697"/>
                          <a14:foregroundMark x1="38868" y1="61515" x2="50566" y2="56970"/>
                          <a14:foregroundMark x1="26981" y1="65758" x2="24151" y2="65758"/>
                          <a14:foregroundMark x1="25849" y1="89091" x2="25094" y2="89394"/>
                          <a14:foregroundMark x1="60000" y1="96364" x2="60000" y2="96364"/>
                          <a14:foregroundMark x1="76792" y1="65455" x2="81509" y2="68182"/>
                          <a14:foregroundMark x1="54528" y1="57273" x2="54528" y2="57273"/>
                          <a14:foregroundMark x1="61887" y1="57576" x2="61887" y2="57576"/>
                          <a14:foregroundMark x1="45094" y1="55455" x2="45094" y2="55455"/>
                          <a14:foregroundMark x1="53962" y1="53636" x2="53962" y2="53636"/>
                          <a14:foregroundMark x1="37736" y1="60606" x2="37736" y2="60606"/>
                          <a14:foregroundMark x1="31509" y1="60303" x2="31509" y2="60303"/>
                        </a14:backgroundRemoval>
                      </a14:imgEffect>
                    </a14:imgLayer>
                  </a14:imgProps>
                </a:ext>
              </a:extLst>
            </a:blip>
            <a:stretch>
              <a:fillRect/>
            </a:stretch>
          </p:blipFill>
          <p:spPr>
            <a:xfrm>
              <a:off x="7686675" y="2645380"/>
              <a:ext cx="1885950" cy="1174271"/>
            </a:xfrm>
            <a:prstGeom prst="rect">
              <a:avLst/>
            </a:prstGeom>
          </p:spPr>
        </p:pic>
        <p:pic>
          <p:nvPicPr>
            <p:cNvPr id="7" name="Imagen 6">
              <a:extLst>
                <a:ext uri="{FF2B5EF4-FFF2-40B4-BE49-F238E27FC236}">
                  <a16:creationId xmlns:a16="http://schemas.microsoft.com/office/drawing/2014/main" id="{8F574792-4989-1EED-52EB-8BA6C668BEA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87667" l="20000" r="79500">
                          <a14:foregroundMark x1="36000" y1="27667" x2="44625" y2="20667"/>
                          <a14:foregroundMark x1="55875" y1="14167" x2="60750" y2="28500"/>
                          <a14:foregroundMark x1="72875" y1="48500" x2="75375" y2="58500"/>
                          <a14:foregroundMark x1="28375" y1="46667" x2="25375" y2="57167"/>
                          <a14:foregroundMark x1="25375" y1="57167" x2="25000" y2="65833"/>
                          <a14:foregroundMark x1="36625" y1="71000" x2="45375" y2="77000"/>
                          <a14:foregroundMark x1="45375" y1="77000" x2="45625" y2="77000"/>
                          <a14:foregroundMark x1="79500" y1="51000" x2="79125" y2="55833"/>
                          <a14:foregroundMark x1="21250" y1="51667" x2="20000" y2="56833"/>
                          <a14:foregroundMark x1="60375" y1="73000" x2="61375" y2="84000"/>
                          <a14:foregroundMark x1="61375" y1="84000" x2="61375" y2="84500"/>
                          <a14:foregroundMark x1="60375" y1="87667" x2="60375" y2="87667"/>
                          <a14:foregroundMark x1="57375" y1="10000" x2="50750" y2="10333"/>
                        </a14:backgroundRemoval>
                      </a14:imgEffect>
                    </a14:imgLayer>
                  </a14:imgProps>
                </a:ext>
              </a:extLst>
            </a:blip>
            <a:srcRect l="18625" t="8166" r="18500" b="9167"/>
            <a:stretch/>
          </p:blipFill>
          <p:spPr>
            <a:xfrm>
              <a:off x="7481888" y="2182311"/>
              <a:ext cx="2162174" cy="2132085"/>
            </a:xfrm>
            <a:prstGeom prst="rect">
              <a:avLst/>
            </a:prstGeom>
          </p:spPr>
        </p:pic>
      </p:grpSp>
    </p:spTree>
    <p:extLst>
      <p:ext uri="{BB962C8B-B14F-4D97-AF65-F5344CB8AC3E}">
        <p14:creationId xmlns:p14="http://schemas.microsoft.com/office/powerpoint/2010/main" val="25075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ágenes de Fondo Plantas | Vectores, fotos de stock y PSD gratuitos">
            <a:extLst>
              <a:ext uri="{FF2B5EF4-FFF2-40B4-BE49-F238E27FC236}">
                <a16:creationId xmlns:a16="http://schemas.microsoft.com/office/drawing/2014/main" id="{F6E02AC9-EE03-EED3-1A53-B4BA1FF04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38200" y="524858"/>
            <a:ext cx="10515600" cy="5966093"/>
          </a:xfrm>
        </p:spPr>
        <p:txBody>
          <a:bodyPr>
            <a:normAutofit/>
          </a:bodyPr>
          <a:lstStyle/>
          <a:p>
            <a:pPr algn="just">
              <a:lnSpc>
                <a:spcPct val="150000"/>
              </a:lnSpc>
            </a:pPr>
            <a:r>
              <a:rPr lang="es-MX" dirty="0"/>
              <a:t>La desventaja que se pudo observar en esta propuesta, es que el POLYFOAM no es tan accesible al público en general. Ya que las empresas que lo fabrican y comercializan, lo hacen a una gran escala, es decir por rollo; y al equipo se le dificultó el poder hacer pruebas y sustentar la hipótesis por falta de accesibilidad a este producto.</a:t>
            </a:r>
          </a:p>
          <a:p>
            <a:pPr marL="0" indent="0" algn="just">
              <a:lnSpc>
                <a:spcPct val="150000"/>
              </a:lnSpc>
              <a:buNone/>
            </a:pPr>
            <a:endParaRPr lang="es-MX" dirty="0"/>
          </a:p>
          <a:p>
            <a:pPr algn="just">
              <a:lnSpc>
                <a:spcPct val="150000"/>
              </a:lnSpc>
            </a:pPr>
            <a:r>
              <a:rPr lang="es-MX" dirty="0"/>
              <a:t>Por consiguiente, nuestra propuesta está sustentada a base de investigación teórica, y no con algo práctico o físico.</a:t>
            </a:r>
          </a:p>
        </p:txBody>
      </p:sp>
    </p:spTree>
    <p:extLst>
      <p:ext uri="{BB962C8B-B14F-4D97-AF65-F5344CB8AC3E}">
        <p14:creationId xmlns:p14="http://schemas.microsoft.com/office/powerpoint/2010/main" val="342153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Descubierto el mecanismo que permite a las raíces de las plantas buscar la  humedad en el suelo | iAgua">
            <a:extLst>
              <a:ext uri="{FF2B5EF4-FFF2-40B4-BE49-F238E27FC236}">
                <a16:creationId xmlns:a16="http://schemas.microsoft.com/office/drawing/2014/main" id="{3D9CDBFA-89B0-6EB6-133A-ED7A3C94AC4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Effect>
                      <a14:colorTemperature colorTemp="4890"/>
                    </a14:imgEffect>
                    <a14:imgEffect>
                      <a14:saturation sat="122000"/>
                    </a14:imgEffect>
                  </a14:imgLayer>
                </a14:imgProps>
              </a:ext>
              <a:ext uri="{28A0092B-C50C-407E-A947-70E740481C1C}">
                <a14:useLocalDpi xmlns:a14="http://schemas.microsoft.com/office/drawing/2010/main" val="0"/>
              </a:ext>
            </a:extLst>
          </a:blip>
          <a:srcRect/>
          <a:stretch>
            <a:fillRect/>
          </a:stretch>
        </p:blipFill>
        <p:spPr bwMode="auto">
          <a:xfrm>
            <a:off x="-159100" y="0"/>
            <a:ext cx="123511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E69B2A-0B2D-6BD9-716A-7B3780E28758}"/>
              </a:ext>
            </a:extLst>
          </p:cNvPr>
          <p:cNvSpPr>
            <a:spLocks noGrp="1"/>
          </p:cNvSpPr>
          <p:nvPr>
            <p:ph type="title"/>
          </p:nvPr>
        </p:nvSpPr>
        <p:spPr>
          <a:xfrm>
            <a:off x="3468066" y="112827"/>
            <a:ext cx="5255865" cy="599951"/>
          </a:xfrm>
        </p:spPr>
        <p:txBody>
          <a:bodyPr>
            <a:normAutofit fontScale="90000"/>
          </a:bodyPr>
          <a:lstStyle/>
          <a:p>
            <a:r>
              <a:rPr lang="es-MX" b="1" dirty="0">
                <a:latin typeface="Arial" panose="020B0604020202020204" pitchFamily="34" charset="0"/>
                <a:cs typeface="Arial" panose="020B0604020202020204" pitchFamily="34" charset="0"/>
              </a:rPr>
              <a:t>¿QUIÉNES SOMOS?</a:t>
            </a:r>
          </a:p>
        </p:txBody>
      </p:sp>
      <p:pic>
        <p:nvPicPr>
          <p:cNvPr id="5" name="Marcador de contenido 4">
            <a:extLst>
              <a:ext uri="{FF2B5EF4-FFF2-40B4-BE49-F238E27FC236}">
                <a16:creationId xmlns:a16="http://schemas.microsoft.com/office/drawing/2014/main" id="{8A61E82C-60CD-87E7-D802-B71A4EBBB3DC}"/>
              </a:ext>
            </a:extLst>
          </p:cNvPr>
          <p:cNvPicPr>
            <a:picLocks noGrp="1" noChangeAspect="1"/>
          </p:cNvPicPr>
          <p:nvPr>
            <p:ph idx="1"/>
          </p:nvPr>
        </p:nvPicPr>
        <p:blipFill rotWithShape="1">
          <a:blip r:embed="rId4"/>
          <a:srcRect b="21154"/>
          <a:stretch/>
        </p:blipFill>
        <p:spPr>
          <a:xfrm>
            <a:off x="70127" y="839931"/>
            <a:ext cx="1129076" cy="1582628"/>
          </a:xfrm>
          <a:prstGeom prst="rect">
            <a:avLst/>
          </a:prstGeom>
        </p:spPr>
      </p:pic>
      <p:sp>
        <p:nvSpPr>
          <p:cNvPr id="6" name="CuadroTexto 5">
            <a:extLst>
              <a:ext uri="{FF2B5EF4-FFF2-40B4-BE49-F238E27FC236}">
                <a16:creationId xmlns:a16="http://schemas.microsoft.com/office/drawing/2014/main" id="{7B41D0B5-E9C7-7242-6E85-09B1663A93C8}"/>
              </a:ext>
            </a:extLst>
          </p:cNvPr>
          <p:cNvSpPr txBox="1"/>
          <p:nvPr/>
        </p:nvSpPr>
        <p:spPr>
          <a:xfrm>
            <a:off x="1598079" y="712778"/>
            <a:ext cx="4497922" cy="1631216"/>
          </a:xfrm>
          <a:prstGeom prst="rect">
            <a:avLst/>
          </a:prstGeom>
          <a:solidFill>
            <a:schemeClr val="bg1"/>
          </a:solidFill>
        </p:spPr>
        <p:txBody>
          <a:bodyPr wrap="square" rtlCol="0">
            <a:spAutoFit/>
          </a:bodyPr>
          <a:lstStyle/>
          <a:p>
            <a:r>
              <a:rPr lang="es-MX" sz="1600" b="1" i="0" dirty="0">
                <a:effectLst/>
                <a:latin typeface="Arial" panose="020B0604020202020204" pitchFamily="34" charset="0"/>
                <a:cs typeface="Arial" panose="020B0604020202020204" pitchFamily="34" charset="0"/>
              </a:rPr>
              <a:t>Mi nombre es Julieta Hernández López.</a:t>
            </a:r>
            <a:endParaRPr lang="es-MX" sz="16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Soy de la </a:t>
            </a:r>
            <a:r>
              <a:rPr lang="es-MX" sz="1400" b="0" i="0" dirty="0">
                <a:effectLst/>
                <a:latin typeface="Arial" panose="020B0604020202020204" pitchFamily="34" charset="0"/>
                <a:cs typeface="Arial" panose="020B0604020202020204" pitchFamily="34" charset="0"/>
              </a:rPr>
              <a:t>Ciudad de México, México.</a:t>
            </a:r>
            <a:endParaRPr lang="es-MX" sz="14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Estudio en la universidad de ESIME Azcapotzalco. </a:t>
            </a:r>
          </a:p>
          <a:p>
            <a:pPr algn="just"/>
            <a:r>
              <a:rPr lang="es-MX" sz="1400" dirty="0">
                <a:latin typeface="Arial" panose="020B0604020202020204" pitchFamily="34" charset="0"/>
                <a:cs typeface="Arial" panose="020B0604020202020204" pitchFamily="34" charset="0"/>
              </a:rPr>
              <a:t>Me interesa el tema porque considero que es importante para que los consumidores puedan aprovechar los productos cultivados y así  no generar un desperdicio innecesario.</a:t>
            </a:r>
          </a:p>
        </p:txBody>
      </p:sp>
      <p:sp>
        <p:nvSpPr>
          <p:cNvPr id="7" name="CuadroTexto 6">
            <a:extLst>
              <a:ext uri="{FF2B5EF4-FFF2-40B4-BE49-F238E27FC236}">
                <a16:creationId xmlns:a16="http://schemas.microsoft.com/office/drawing/2014/main" id="{DEDB6891-FB26-CAC8-309F-9F1C0AF0F336}"/>
              </a:ext>
            </a:extLst>
          </p:cNvPr>
          <p:cNvSpPr txBox="1"/>
          <p:nvPr/>
        </p:nvSpPr>
        <p:spPr>
          <a:xfrm>
            <a:off x="1598077" y="2487924"/>
            <a:ext cx="4497921" cy="2277547"/>
          </a:xfrm>
          <a:prstGeom prst="rect">
            <a:avLst/>
          </a:prstGeom>
          <a:solidFill>
            <a:schemeClr val="bg1"/>
          </a:solidFill>
        </p:spPr>
        <p:txBody>
          <a:bodyPr wrap="square" rtlCol="0">
            <a:spAutoFit/>
          </a:bodyPr>
          <a:lstStyle/>
          <a:p>
            <a:r>
              <a:rPr lang="es-MX" sz="1600" b="1" i="0" dirty="0">
                <a:effectLst/>
                <a:latin typeface="Arial" panose="020B0604020202020204" pitchFamily="34" charset="0"/>
                <a:cs typeface="Arial" panose="020B0604020202020204" pitchFamily="34" charset="0"/>
              </a:rPr>
              <a:t>Mi nombre es Alin Michel Zárate Cuapio.</a:t>
            </a:r>
            <a:endParaRPr lang="es-MX" sz="16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Soy de la </a:t>
            </a:r>
            <a:r>
              <a:rPr lang="es-MX" sz="1400" b="0" i="0" dirty="0">
                <a:effectLst/>
                <a:latin typeface="Arial" panose="020B0604020202020204" pitchFamily="34" charset="0"/>
                <a:cs typeface="Arial" panose="020B0604020202020204" pitchFamily="34" charset="0"/>
              </a:rPr>
              <a:t>Ciudad de Puebla, México.</a:t>
            </a:r>
            <a:endParaRPr lang="es-MX" sz="14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Estudio en el IPN unidad ESIME Azcapotzalco.</a:t>
            </a:r>
          </a:p>
          <a:p>
            <a:pPr algn="just"/>
            <a:r>
              <a:rPr lang="es-MX" sz="1400" dirty="0">
                <a:latin typeface="Arial" panose="020B0604020202020204" pitchFamily="34" charset="0"/>
                <a:cs typeface="Arial" panose="020B0604020202020204" pitchFamily="34" charset="0"/>
              </a:rPr>
              <a:t>El tema de desperdicio de alimentos es un problema social que día con día va en aumento y su impacto es cada día mayor; analizar y buscar nuevas soluciones ante esta problemática desde el producto es importante ya que se evita un gran desperdicio desde el primer peldaño y un mejor aprovechamiento de los productos.</a:t>
            </a:r>
          </a:p>
        </p:txBody>
      </p:sp>
      <p:sp>
        <p:nvSpPr>
          <p:cNvPr id="8" name="CuadroTexto 7">
            <a:extLst>
              <a:ext uri="{FF2B5EF4-FFF2-40B4-BE49-F238E27FC236}">
                <a16:creationId xmlns:a16="http://schemas.microsoft.com/office/drawing/2014/main" id="{ABE52A3E-1D39-8D5E-E3CA-1D3179BE456C}"/>
              </a:ext>
            </a:extLst>
          </p:cNvPr>
          <p:cNvSpPr txBox="1"/>
          <p:nvPr/>
        </p:nvSpPr>
        <p:spPr>
          <a:xfrm>
            <a:off x="1622708" y="4879653"/>
            <a:ext cx="4497922" cy="1846659"/>
          </a:xfrm>
          <a:prstGeom prst="rect">
            <a:avLst/>
          </a:prstGeom>
          <a:solidFill>
            <a:schemeClr val="bg1"/>
          </a:solidFill>
        </p:spPr>
        <p:txBody>
          <a:bodyPr wrap="square" rtlCol="0">
            <a:spAutoFit/>
          </a:bodyPr>
          <a:lstStyle/>
          <a:p>
            <a:r>
              <a:rPr lang="es-MX" sz="1600" b="1" i="0" dirty="0">
                <a:effectLst/>
                <a:latin typeface="Arial" panose="020B0604020202020204" pitchFamily="34" charset="0"/>
                <a:cs typeface="Arial" panose="020B0604020202020204" pitchFamily="34" charset="0"/>
              </a:rPr>
              <a:t>Mi nombre es Adolfo Israel Lomelí.</a:t>
            </a:r>
            <a:endParaRPr lang="es-MX" sz="16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Soy de la </a:t>
            </a:r>
            <a:r>
              <a:rPr lang="es-MX" sz="1400" b="0" i="0" dirty="0">
                <a:effectLst/>
                <a:latin typeface="Arial" panose="020B0604020202020204" pitchFamily="34" charset="0"/>
                <a:cs typeface="Arial" panose="020B0604020202020204" pitchFamily="34" charset="0"/>
              </a:rPr>
              <a:t>Ciudad de León, Guanajuato, México.</a:t>
            </a:r>
            <a:endParaRPr lang="es-MX" sz="14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Estudié en la Universidad Iberoamericana de León.</a:t>
            </a:r>
          </a:p>
          <a:p>
            <a:pPr algn="just"/>
            <a:r>
              <a:rPr lang="es-MX" sz="1400" dirty="0">
                <a:latin typeface="Arial" panose="020B0604020202020204" pitchFamily="34" charset="0"/>
                <a:cs typeface="Arial" panose="020B0604020202020204" pitchFamily="34" charset="0"/>
              </a:rPr>
              <a:t>El desperdicio de alimentos se ha visto actualmente asociado a las grandes cantidades de residuos sólidos generados en las ciudades. Por ello desde un enfoque ambiental el interés y la importancia de la reducción de alimentos</a:t>
            </a:r>
          </a:p>
        </p:txBody>
      </p:sp>
      <p:sp>
        <p:nvSpPr>
          <p:cNvPr id="9" name="CuadroTexto 8">
            <a:extLst>
              <a:ext uri="{FF2B5EF4-FFF2-40B4-BE49-F238E27FC236}">
                <a16:creationId xmlns:a16="http://schemas.microsoft.com/office/drawing/2014/main" id="{6319E6BB-4A3D-E459-D2CF-57F23E915495}"/>
              </a:ext>
            </a:extLst>
          </p:cNvPr>
          <p:cNvSpPr txBox="1"/>
          <p:nvPr/>
        </p:nvSpPr>
        <p:spPr>
          <a:xfrm>
            <a:off x="7778226" y="712778"/>
            <a:ext cx="4119167" cy="2277547"/>
          </a:xfrm>
          <a:prstGeom prst="rect">
            <a:avLst/>
          </a:prstGeom>
          <a:solidFill>
            <a:schemeClr val="bg1"/>
          </a:solidFill>
        </p:spPr>
        <p:txBody>
          <a:bodyPr wrap="square" rtlCol="0">
            <a:spAutoFit/>
          </a:bodyPr>
          <a:lstStyle/>
          <a:p>
            <a:r>
              <a:rPr lang="es-MX" sz="1600" b="1" i="0" dirty="0">
                <a:effectLst/>
                <a:latin typeface="Arial" panose="020B0604020202020204" pitchFamily="34" charset="0"/>
                <a:cs typeface="Arial" panose="020B0604020202020204" pitchFamily="34" charset="0"/>
              </a:rPr>
              <a:t>Mi nombre es Evangelina María Estévez.</a:t>
            </a:r>
            <a:endParaRPr lang="es-MX" sz="16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Soy de la </a:t>
            </a:r>
            <a:r>
              <a:rPr lang="es-MX" sz="1400" b="0" i="0" dirty="0">
                <a:effectLst/>
                <a:latin typeface="Arial" panose="020B0604020202020204" pitchFamily="34" charset="0"/>
                <a:cs typeface="Arial" panose="020B0604020202020204" pitchFamily="34" charset="0"/>
              </a:rPr>
              <a:t>Ciudad de Córdoba, Argentina.</a:t>
            </a:r>
            <a:endParaRPr lang="es-MX" sz="14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Estudio en la Universidad Provincial de Córdoba, Argentina. </a:t>
            </a:r>
          </a:p>
          <a:p>
            <a:pPr algn="just"/>
            <a:r>
              <a:rPr lang="es-MX" sz="1400" dirty="0">
                <a:latin typeface="Arial" panose="020B0604020202020204" pitchFamily="34" charset="0"/>
                <a:cs typeface="Arial" panose="020B0604020202020204" pitchFamily="34" charset="0"/>
              </a:rPr>
              <a:t>Me interesa cuidar el planeta del que somos parte, creando opciones menos nocivas, más accesibles y mayor conciencia en las personas. Sabiendo que cambio es personal e íntimo, desde donde tiras la colilla del cigarrillo de si separas la basura.</a:t>
            </a:r>
          </a:p>
        </p:txBody>
      </p:sp>
      <p:pic>
        <p:nvPicPr>
          <p:cNvPr id="11" name="Imagen 10">
            <a:extLst>
              <a:ext uri="{FF2B5EF4-FFF2-40B4-BE49-F238E27FC236}">
                <a16:creationId xmlns:a16="http://schemas.microsoft.com/office/drawing/2014/main" id="{4873497F-6B6B-3D66-43EE-20F108C1A2D1}"/>
              </a:ext>
            </a:extLst>
          </p:cNvPr>
          <p:cNvPicPr>
            <a:picLocks noChangeAspect="1"/>
          </p:cNvPicPr>
          <p:nvPr/>
        </p:nvPicPr>
        <p:blipFill rotWithShape="1">
          <a:blip r:embed="rId5"/>
          <a:srcRect t="7395" b="19105"/>
          <a:stretch/>
        </p:blipFill>
        <p:spPr>
          <a:xfrm>
            <a:off x="70127" y="2990325"/>
            <a:ext cx="1298726" cy="1272747"/>
          </a:xfrm>
          <a:prstGeom prst="rect">
            <a:avLst/>
          </a:prstGeom>
        </p:spPr>
      </p:pic>
      <p:pic>
        <p:nvPicPr>
          <p:cNvPr id="13" name="Imagen 12">
            <a:extLst>
              <a:ext uri="{FF2B5EF4-FFF2-40B4-BE49-F238E27FC236}">
                <a16:creationId xmlns:a16="http://schemas.microsoft.com/office/drawing/2014/main" id="{193302CC-8B16-3069-73A7-8CCBB47D7792}"/>
              </a:ext>
            </a:extLst>
          </p:cNvPr>
          <p:cNvPicPr>
            <a:picLocks noChangeAspect="1"/>
          </p:cNvPicPr>
          <p:nvPr/>
        </p:nvPicPr>
        <p:blipFill>
          <a:blip r:embed="rId6"/>
          <a:stretch>
            <a:fillRect/>
          </a:stretch>
        </p:blipFill>
        <p:spPr>
          <a:xfrm>
            <a:off x="70127" y="5216172"/>
            <a:ext cx="1304868" cy="1308702"/>
          </a:xfrm>
          <a:prstGeom prst="rect">
            <a:avLst/>
          </a:prstGeom>
        </p:spPr>
      </p:pic>
      <p:pic>
        <p:nvPicPr>
          <p:cNvPr id="15" name="Imagen 14">
            <a:extLst>
              <a:ext uri="{FF2B5EF4-FFF2-40B4-BE49-F238E27FC236}">
                <a16:creationId xmlns:a16="http://schemas.microsoft.com/office/drawing/2014/main" id="{863DDD27-5879-848B-EADD-95AE0714281B}"/>
              </a:ext>
            </a:extLst>
          </p:cNvPr>
          <p:cNvPicPr>
            <a:picLocks noChangeAspect="1"/>
          </p:cNvPicPr>
          <p:nvPr/>
        </p:nvPicPr>
        <p:blipFill rotWithShape="1">
          <a:blip r:embed="rId7"/>
          <a:srcRect t="18075" b="9371"/>
          <a:stretch/>
        </p:blipFill>
        <p:spPr>
          <a:xfrm>
            <a:off x="6284679" y="1155239"/>
            <a:ext cx="1304868" cy="1404198"/>
          </a:xfrm>
          <a:prstGeom prst="rect">
            <a:avLst/>
          </a:prstGeom>
        </p:spPr>
      </p:pic>
      <p:pic>
        <p:nvPicPr>
          <p:cNvPr id="17" name="Imagen 16">
            <a:extLst>
              <a:ext uri="{FF2B5EF4-FFF2-40B4-BE49-F238E27FC236}">
                <a16:creationId xmlns:a16="http://schemas.microsoft.com/office/drawing/2014/main" id="{397CACCD-191D-4FAD-D428-BDC2B3094A84}"/>
              </a:ext>
            </a:extLst>
          </p:cNvPr>
          <p:cNvPicPr>
            <a:picLocks noChangeAspect="1"/>
          </p:cNvPicPr>
          <p:nvPr/>
        </p:nvPicPr>
        <p:blipFill rotWithShape="1">
          <a:blip r:embed="rId8">
            <a:extLst>
              <a:ext uri="{28A0092B-C50C-407E-A947-70E740481C1C}">
                <a14:useLocalDpi xmlns:a14="http://schemas.microsoft.com/office/drawing/2010/main" val="0"/>
              </a:ext>
            </a:extLst>
          </a:blip>
          <a:srcRect b="33288"/>
          <a:stretch/>
        </p:blipFill>
        <p:spPr>
          <a:xfrm>
            <a:off x="6296993" y="3987421"/>
            <a:ext cx="1304868" cy="1160673"/>
          </a:xfrm>
          <a:prstGeom prst="rect">
            <a:avLst/>
          </a:prstGeom>
        </p:spPr>
      </p:pic>
      <p:sp>
        <p:nvSpPr>
          <p:cNvPr id="18" name="CuadroTexto 17">
            <a:extLst>
              <a:ext uri="{FF2B5EF4-FFF2-40B4-BE49-F238E27FC236}">
                <a16:creationId xmlns:a16="http://schemas.microsoft.com/office/drawing/2014/main" id="{508FA253-2869-6DE6-53F1-7C448CF871D7}"/>
              </a:ext>
            </a:extLst>
          </p:cNvPr>
          <p:cNvSpPr txBox="1"/>
          <p:nvPr/>
        </p:nvSpPr>
        <p:spPr>
          <a:xfrm>
            <a:off x="7778225" y="3139332"/>
            <a:ext cx="4119167" cy="3385542"/>
          </a:xfrm>
          <a:prstGeom prst="rect">
            <a:avLst/>
          </a:prstGeom>
          <a:solidFill>
            <a:schemeClr val="bg1"/>
          </a:solidFill>
        </p:spPr>
        <p:txBody>
          <a:bodyPr wrap="square" rtlCol="0">
            <a:spAutoFit/>
          </a:bodyPr>
          <a:lstStyle/>
          <a:p>
            <a:r>
              <a:rPr lang="es-MX" sz="1600" b="1" i="0" dirty="0">
                <a:effectLst/>
                <a:latin typeface="Arial" panose="020B0604020202020204" pitchFamily="34" charset="0"/>
                <a:cs typeface="Arial" panose="020B0604020202020204" pitchFamily="34" charset="0"/>
              </a:rPr>
              <a:t>Mi nombre es Tania Jacqueline Vega Rodríguez.</a:t>
            </a:r>
            <a:endParaRPr lang="es-MX" sz="16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Soy de la </a:t>
            </a:r>
            <a:r>
              <a:rPr lang="es-MX" sz="1400" b="0" i="0" dirty="0">
                <a:effectLst/>
                <a:latin typeface="Arial" panose="020B0604020202020204" pitchFamily="34" charset="0"/>
                <a:cs typeface="Arial" panose="020B0604020202020204" pitchFamily="34" charset="0"/>
              </a:rPr>
              <a:t>Ciudad de Aguascalientes, México</a:t>
            </a:r>
            <a:endParaRPr lang="es-MX" sz="1400" dirty="0">
              <a:latin typeface="Arial" panose="020B0604020202020204" pitchFamily="34" charset="0"/>
              <a:cs typeface="Arial" panose="020B0604020202020204" pitchFamily="34" charset="0"/>
            </a:endParaRPr>
          </a:p>
          <a:p>
            <a:pPr algn="just"/>
            <a:r>
              <a:rPr lang="es-MX" sz="1400" dirty="0">
                <a:latin typeface="Arial" panose="020B0604020202020204" pitchFamily="34" charset="0"/>
                <a:cs typeface="Arial" panose="020B0604020202020204" pitchFamily="34" charset="0"/>
              </a:rPr>
              <a:t>Estudio en el Instituto Tecnológico de Pabellón de Arteaga.</a:t>
            </a:r>
          </a:p>
          <a:p>
            <a:pPr algn="just"/>
            <a:r>
              <a:rPr lang="es-MX" sz="1400" dirty="0">
                <a:latin typeface="Arial" panose="020B0604020202020204" pitchFamily="34" charset="0"/>
                <a:cs typeface="Arial" panose="020B0604020202020204" pitchFamily="34" charset="0"/>
              </a:rPr>
              <a:t>Me interesa el tema porque creo que el desperdicio de alimentos es un problema que aunque afecta en todos los estratos sociales, siempre tiene mayor peso en las personas con recursos limitados, además de que el desperdicio es un factor importante en las alzas de los precios de productos básicos que deberían de ser accesibles para todos, creo que puedo ayudar a resolver esta problemática y que así las personas tengan mejor calidad en sus alimentos.</a:t>
            </a:r>
          </a:p>
        </p:txBody>
      </p:sp>
      <p:sp>
        <p:nvSpPr>
          <p:cNvPr id="3" name="Marcador de número de diapositiva 2">
            <a:extLst>
              <a:ext uri="{FF2B5EF4-FFF2-40B4-BE49-F238E27FC236}">
                <a16:creationId xmlns:a16="http://schemas.microsoft.com/office/drawing/2014/main" id="{0EBAC387-0E4B-1F72-0720-6CE4BC358339}"/>
              </a:ext>
            </a:extLst>
          </p:cNvPr>
          <p:cNvSpPr>
            <a:spLocks noGrp="1"/>
          </p:cNvSpPr>
          <p:nvPr>
            <p:ph type="sldNum" sz="quarter" idx="12"/>
          </p:nvPr>
        </p:nvSpPr>
        <p:spPr/>
        <p:txBody>
          <a:bodyPr/>
          <a:lstStyle/>
          <a:p>
            <a:fld id="{F285A887-2E59-41A2-B0C8-C51CD91DC9BF}" type="slidenum">
              <a:rPr lang="es-MX" smtClean="0"/>
              <a:t>2</a:t>
            </a:fld>
            <a:endParaRPr lang="es-MX"/>
          </a:p>
        </p:txBody>
      </p:sp>
    </p:spTree>
    <p:extLst>
      <p:ext uri="{BB962C8B-B14F-4D97-AF65-F5344CB8AC3E}">
        <p14:creationId xmlns:p14="http://schemas.microsoft.com/office/powerpoint/2010/main" val="118000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3A4B1E21-5AEE-33DC-2118-97D7D9922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ítulo 1"/>
          <p:cNvSpPr>
            <a:spLocks noGrp="1"/>
          </p:cNvSpPr>
          <p:nvPr>
            <p:ph type="title"/>
          </p:nvPr>
        </p:nvSpPr>
        <p:spPr>
          <a:xfrm>
            <a:off x="3491652" y="0"/>
            <a:ext cx="9603275" cy="1049235"/>
          </a:xfrm>
        </p:spPr>
        <p:txBody>
          <a:bodyPr/>
          <a:lstStyle/>
          <a:p>
            <a:r>
              <a:rPr lang="es-MX" dirty="0"/>
              <a:t>Aprendizajes obtenidos</a:t>
            </a:r>
          </a:p>
        </p:txBody>
      </p:sp>
      <p:sp>
        <p:nvSpPr>
          <p:cNvPr id="3" name="Marcador de número de diapositiva 2">
            <a:extLst>
              <a:ext uri="{FF2B5EF4-FFF2-40B4-BE49-F238E27FC236}">
                <a16:creationId xmlns:a16="http://schemas.microsoft.com/office/drawing/2014/main" id="{B7753776-4AB9-7090-2D14-38353848E34F}"/>
              </a:ext>
            </a:extLst>
          </p:cNvPr>
          <p:cNvSpPr>
            <a:spLocks noGrp="1"/>
          </p:cNvSpPr>
          <p:nvPr>
            <p:ph type="sldNum" sz="quarter" idx="12"/>
          </p:nvPr>
        </p:nvSpPr>
        <p:spPr/>
        <p:txBody>
          <a:bodyPr/>
          <a:lstStyle/>
          <a:p>
            <a:fld id="{F285A887-2E59-41A2-B0C8-C51CD91DC9BF}" type="slidenum">
              <a:rPr lang="es-MX" smtClean="0"/>
              <a:t>20</a:t>
            </a:fld>
            <a:endParaRPr lang="es-MX"/>
          </a:p>
        </p:txBody>
      </p:sp>
    </p:spTree>
    <p:extLst>
      <p:ext uri="{BB962C8B-B14F-4D97-AF65-F5344CB8AC3E}">
        <p14:creationId xmlns:p14="http://schemas.microsoft.com/office/powerpoint/2010/main" val="2159657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Las plantas tienen memoria? ¿Para qué funciona?">
            <a:extLst>
              <a:ext uri="{FF2B5EF4-FFF2-40B4-BE49-F238E27FC236}">
                <a16:creationId xmlns:a16="http://schemas.microsoft.com/office/drawing/2014/main" id="{28FC15B0-1333-3DBB-F873-75B7CA5F3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76"/>
            <a:ext cx="12192000" cy="689067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EE4C068C-F783-BCD5-2A97-EDBA3BC9DBDE}"/>
              </a:ext>
            </a:extLst>
          </p:cNvPr>
          <p:cNvSpPr>
            <a:spLocks noGrp="1"/>
          </p:cNvSpPr>
          <p:nvPr>
            <p:ph type="sldNum" sz="quarter" idx="12"/>
          </p:nvPr>
        </p:nvSpPr>
        <p:spPr/>
        <p:txBody>
          <a:bodyPr/>
          <a:lstStyle/>
          <a:p>
            <a:fld id="{F285A887-2E59-41A2-B0C8-C51CD91DC9BF}" type="slidenum">
              <a:rPr lang="es-MX" smtClean="0"/>
              <a:t>21</a:t>
            </a:fld>
            <a:endParaRPr lang="es-MX"/>
          </a:p>
        </p:txBody>
      </p:sp>
      <p:sp>
        <p:nvSpPr>
          <p:cNvPr id="4" name="Título 1">
            <a:extLst>
              <a:ext uri="{FF2B5EF4-FFF2-40B4-BE49-F238E27FC236}">
                <a16:creationId xmlns:a16="http://schemas.microsoft.com/office/drawing/2014/main" id="{F6D23554-9B37-392D-5A15-EEBCFEE77CB9}"/>
              </a:ext>
            </a:extLst>
          </p:cNvPr>
          <p:cNvSpPr>
            <a:spLocks noGrp="1"/>
          </p:cNvSpPr>
          <p:nvPr>
            <p:ph type="title"/>
          </p:nvPr>
        </p:nvSpPr>
        <p:spPr>
          <a:xfrm>
            <a:off x="716692" y="365125"/>
            <a:ext cx="10637108" cy="5491978"/>
          </a:xfrm>
        </p:spPr>
        <p:txBody>
          <a:bodyPr>
            <a:normAutofit/>
          </a:bodyPr>
          <a:lstStyle/>
          <a:p>
            <a:pPr algn="ctr"/>
            <a:r>
              <a:rPr lang="es-MX" sz="9600" b="1" dirty="0"/>
              <a:t>¡GRACIAS!</a:t>
            </a:r>
          </a:p>
        </p:txBody>
      </p:sp>
    </p:spTree>
    <p:extLst>
      <p:ext uri="{BB962C8B-B14F-4D97-AF65-F5344CB8AC3E}">
        <p14:creationId xmlns:p14="http://schemas.microsoft.com/office/powerpoint/2010/main" val="37686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C875D49-B59E-081A-5DAB-E382ADF3BD07}"/>
              </a:ext>
            </a:extLst>
          </p:cNvPr>
          <p:cNvSpPr/>
          <p:nvPr/>
        </p:nvSpPr>
        <p:spPr>
          <a:xfrm>
            <a:off x="0" y="0"/>
            <a:ext cx="6583680" cy="68580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Título 1">
            <a:extLst>
              <a:ext uri="{FF2B5EF4-FFF2-40B4-BE49-F238E27FC236}">
                <a16:creationId xmlns:a16="http://schemas.microsoft.com/office/drawing/2014/main" id="{C2094934-CFEA-B56F-7F06-BEBEFE67896D}"/>
              </a:ext>
            </a:extLst>
          </p:cNvPr>
          <p:cNvSpPr txBox="1">
            <a:spLocks/>
          </p:cNvSpPr>
          <p:nvPr/>
        </p:nvSpPr>
        <p:spPr>
          <a:xfrm>
            <a:off x="702126" y="346439"/>
            <a:ext cx="5532328" cy="1099337"/>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s-MX" sz="4000" b="1" dirty="0">
                <a:latin typeface="Arial" panose="020B0604020202020204" pitchFamily="34" charset="0"/>
                <a:cs typeface="Arial" panose="020B0604020202020204" pitchFamily="34" charset="0"/>
              </a:rPr>
              <a:t>Antecedentes</a:t>
            </a:r>
          </a:p>
        </p:txBody>
      </p:sp>
      <p:sp>
        <p:nvSpPr>
          <p:cNvPr id="5" name="CuadroTexto 4">
            <a:extLst>
              <a:ext uri="{FF2B5EF4-FFF2-40B4-BE49-F238E27FC236}">
                <a16:creationId xmlns:a16="http://schemas.microsoft.com/office/drawing/2014/main" id="{FB8FE3B1-48B4-2D96-C23D-AF5388927747}"/>
              </a:ext>
            </a:extLst>
          </p:cNvPr>
          <p:cNvSpPr txBox="1"/>
          <p:nvPr/>
        </p:nvSpPr>
        <p:spPr>
          <a:xfrm>
            <a:off x="702126" y="1445776"/>
            <a:ext cx="5255420" cy="3785652"/>
          </a:xfrm>
          <a:prstGeom prst="rect">
            <a:avLst/>
          </a:prstGeom>
          <a:noFill/>
        </p:spPr>
        <p:txBody>
          <a:bodyPr wrap="square">
            <a:spAutoFit/>
          </a:bodyPr>
          <a:lstStyle/>
          <a:p>
            <a:pPr algn="just"/>
            <a:r>
              <a:rPr lang="es-MX" sz="2000" b="0" i="0" dirty="0">
                <a:effectLst/>
                <a:latin typeface="Arial" panose="020B0604020202020204" pitchFamily="34" charset="0"/>
                <a:cs typeface="Arial" panose="020B0604020202020204" pitchFamily="34" charset="0"/>
              </a:rPr>
              <a:t>A nivel global, entre un cuarto y un tercio de los alimentos producidos anualmente para consumo humano se pierde o desperdicia. Esto equivale a cerca de 1 300 millones de toneladas de alimentos, lo que incluye el 30% de los cereales, entre el 40 y el 50% de las raíces, frutas, hortalizas y semillas oleaginosas, el 20% de la carne y productos lácteos y el 35 % de los pescados.  La FAO calcula que dichos alimentos serían suficientes para alimentar a 2 000 millones de personas.</a:t>
            </a:r>
            <a:endParaRPr lang="es-MX" sz="20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651B8B8B-A7FC-744D-6DF4-E7C68AAE3743}"/>
              </a:ext>
            </a:extLst>
          </p:cNvPr>
          <p:cNvPicPr>
            <a:picLocks noChangeAspect="1"/>
          </p:cNvPicPr>
          <p:nvPr/>
        </p:nvPicPr>
        <p:blipFill rotWithShape="1">
          <a:blip r:embed="rId2"/>
          <a:srcRect b="27842"/>
          <a:stretch/>
        </p:blipFill>
        <p:spPr>
          <a:xfrm>
            <a:off x="6705600" y="864304"/>
            <a:ext cx="5486400" cy="4948595"/>
          </a:xfrm>
          <a:prstGeom prst="rect">
            <a:avLst/>
          </a:prstGeom>
        </p:spPr>
      </p:pic>
      <p:sp>
        <p:nvSpPr>
          <p:cNvPr id="7" name="Rectángulo 6">
            <a:extLst>
              <a:ext uri="{FF2B5EF4-FFF2-40B4-BE49-F238E27FC236}">
                <a16:creationId xmlns:a16="http://schemas.microsoft.com/office/drawing/2014/main" id="{E3254690-F68F-ECC5-4F32-21460D1DFC42}"/>
              </a:ext>
            </a:extLst>
          </p:cNvPr>
          <p:cNvSpPr/>
          <p:nvPr/>
        </p:nvSpPr>
        <p:spPr>
          <a:xfrm>
            <a:off x="702126" y="5399015"/>
            <a:ext cx="5170610" cy="376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600" b="1" dirty="0">
                <a:solidFill>
                  <a:schemeClr val="tx1"/>
                </a:solidFill>
              </a:rPr>
              <a:t>Fuente: Organización de las Naciones Unidas para la Alimentación y la Agricultura (FAO)</a:t>
            </a:r>
          </a:p>
        </p:txBody>
      </p:sp>
      <p:sp>
        <p:nvSpPr>
          <p:cNvPr id="4" name="Marcador de número de diapositiva 3">
            <a:extLst>
              <a:ext uri="{FF2B5EF4-FFF2-40B4-BE49-F238E27FC236}">
                <a16:creationId xmlns:a16="http://schemas.microsoft.com/office/drawing/2014/main" id="{015BC449-9A52-5165-5350-76AD7F42EE04}"/>
              </a:ext>
            </a:extLst>
          </p:cNvPr>
          <p:cNvSpPr>
            <a:spLocks noGrp="1"/>
          </p:cNvSpPr>
          <p:nvPr>
            <p:ph type="sldNum" sz="quarter" idx="12"/>
          </p:nvPr>
        </p:nvSpPr>
        <p:spPr/>
        <p:txBody>
          <a:bodyPr/>
          <a:lstStyle/>
          <a:p>
            <a:fld id="{F285A887-2E59-41A2-B0C8-C51CD91DC9BF}" type="slidenum">
              <a:rPr lang="es-MX" smtClean="0"/>
              <a:t>3</a:t>
            </a:fld>
            <a:endParaRPr lang="es-MX"/>
          </a:p>
        </p:txBody>
      </p:sp>
    </p:spTree>
    <p:extLst>
      <p:ext uri="{BB962C8B-B14F-4D97-AF65-F5344CB8AC3E}">
        <p14:creationId xmlns:p14="http://schemas.microsoft.com/office/powerpoint/2010/main" val="3070156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scubren un nuevo componente con el que las plantas controlan la  ramificación de las raíces - eComercio Agrario">
            <a:extLst>
              <a:ext uri="{FF2B5EF4-FFF2-40B4-BE49-F238E27FC236}">
                <a16:creationId xmlns:a16="http://schemas.microsoft.com/office/drawing/2014/main" id="{55FE785B-8F24-49F6-F4B7-0EED342FDE0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41567"/>
            <a:ext cx="12192000" cy="690442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normAutofit/>
          </a:bodyPr>
          <a:lstStyle/>
          <a:p>
            <a:pPr algn="ctr"/>
            <a:r>
              <a:rPr lang="es-MX" sz="4000" b="1" dirty="0">
                <a:latin typeface="Arial" panose="020B0604020202020204" pitchFamily="34" charset="0"/>
                <a:cs typeface="Arial" panose="020B0604020202020204" pitchFamily="34" charset="0"/>
              </a:rPr>
              <a:t>Entrevistas realizadas</a:t>
            </a:r>
          </a:p>
        </p:txBody>
      </p:sp>
      <p:sp>
        <p:nvSpPr>
          <p:cNvPr id="4" name="Rectángulo redondeado 3"/>
          <p:cNvSpPr/>
          <p:nvPr/>
        </p:nvSpPr>
        <p:spPr>
          <a:xfrm>
            <a:off x="1281166" y="1937040"/>
            <a:ext cx="9944100" cy="174913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s-MX" dirty="0">
                <a:latin typeface="Arial" panose="020B0604020202020204" pitchFamily="34" charset="0"/>
                <a:cs typeface="Arial" panose="020B0604020202020204" pitchFamily="34" charset="0"/>
              </a:rPr>
              <a:t>Para el presente estudio, se entrevistaron a 4 campesino/agricultores, de los siguientes productos; tomate, ajo, lechuga, arroz y sorgo.</a:t>
            </a:r>
          </a:p>
          <a:p>
            <a:pPr algn="ctr"/>
            <a:endParaRPr lang="es-MX" dirty="0"/>
          </a:p>
          <a:p>
            <a:pPr algn="ctr"/>
            <a:endParaRPr lang="es-MX" dirty="0"/>
          </a:p>
          <a:p>
            <a:pPr algn="ctr"/>
            <a:endParaRPr lang="es-MX" dirty="0"/>
          </a:p>
        </p:txBody>
      </p:sp>
      <p:pic>
        <p:nvPicPr>
          <p:cNvPr id="7" name="Imagen 6">
            <a:extLst>
              <a:ext uri="{FF2B5EF4-FFF2-40B4-BE49-F238E27FC236}">
                <a16:creationId xmlns:a16="http://schemas.microsoft.com/office/drawing/2014/main" id="{4D3F60D6-2F89-9210-ECD5-A309148203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362200" y="2767544"/>
            <a:ext cx="1181099" cy="918632"/>
          </a:xfrm>
          <a:prstGeom prst="rect">
            <a:avLst/>
          </a:prstGeom>
        </p:spPr>
      </p:pic>
      <p:pic>
        <p:nvPicPr>
          <p:cNvPr id="8" name="Imagen 7">
            <a:extLst>
              <a:ext uri="{FF2B5EF4-FFF2-40B4-BE49-F238E27FC236}">
                <a16:creationId xmlns:a16="http://schemas.microsoft.com/office/drawing/2014/main" id="{206B1619-31B1-A970-2733-31016C9F204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71988" y="2654444"/>
            <a:ext cx="1385888" cy="1038909"/>
          </a:xfrm>
          <a:prstGeom prst="rect">
            <a:avLst/>
          </a:prstGeom>
        </p:spPr>
      </p:pic>
      <p:pic>
        <p:nvPicPr>
          <p:cNvPr id="9" name="Imagen 8">
            <a:extLst>
              <a:ext uri="{FF2B5EF4-FFF2-40B4-BE49-F238E27FC236}">
                <a16:creationId xmlns:a16="http://schemas.microsoft.com/office/drawing/2014/main" id="{B35CF318-F69A-B96D-D11F-892BC4CEF804}"/>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Lst>
          </a:blip>
          <a:srcRect r="7647" b="18333"/>
          <a:stretch/>
        </p:blipFill>
        <p:spPr>
          <a:xfrm>
            <a:off x="6486527" y="2710752"/>
            <a:ext cx="1514474" cy="945341"/>
          </a:xfrm>
          <a:prstGeom prst="rect">
            <a:avLst/>
          </a:prstGeom>
        </p:spPr>
      </p:pic>
      <p:pic>
        <p:nvPicPr>
          <p:cNvPr id="10" name="Imagen 9">
            <a:extLst>
              <a:ext uri="{FF2B5EF4-FFF2-40B4-BE49-F238E27FC236}">
                <a16:creationId xmlns:a16="http://schemas.microsoft.com/office/drawing/2014/main" id="{009147FF-FD64-8FD7-3C2E-CD4697BB4FA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619" b="96508" l="5000" r="91500">
                        <a14:foregroundMark x1="60500" y1="59365" x2="30333" y2="89841"/>
                        <a14:foregroundMark x1="50000" y1="33333" x2="45833" y2="62540"/>
                        <a14:foregroundMark x1="19667" y1="28889" x2="9833" y2="88571"/>
                        <a14:foregroundMark x1="16167" y1="85079" x2="45833" y2="57143"/>
                        <a14:foregroundMark x1="18333" y1="93016" x2="42333" y2="95238"/>
                        <a14:foregroundMark x1="83167" y1="70476" x2="69000" y2="90794"/>
                        <a14:foregroundMark x1="84500" y1="73968" x2="62667" y2="90794"/>
                        <a14:foregroundMark x1="91500" y1="74921" x2="71833" y2="96508"/>
                        <a14:foregroundMark x1="14167" y1="37778" x2="5667" y2="95238"/>
                        <a14:foregroundMark x1="5667" y1="95238" x2="5667" y2="95238"/>
                        <a14:foregroundMark x1="5000" y1="40000" x2="38000" y2="20000"/>
                        <a14:foregroundMark x1="69667" y1="31111" x2="84500" y2="62540"/>
                        <a14:foregroundMark x1="44333" y1="7619" x2="79500" y2="59365"/>
                        <a14:foregroundMark x1="66167" y1="12063" x2="50667" y2="12063"/>
                        <a14:foregroundMark x1="5667" y1="73968" x2="5000" y2="54921"/>
                      </a14:backgroundRemoval>
                    </a14:imgEffect>
                  </a14:imgLayer>
                </a14:imgProps>
              </a:ext>
            </a:extLst>
          </a:blip>
          <a:stretch>
            <a:fillRect/>
          </a:stretch>
        </p:blipFill>
        <p:spPr>
          <a:xfrm>
            <a:off x="8639177" y="2718149"/>
            <a:ext cx="1200148" cy="845402"/>
          </a:xfrm>
          <a:prstGeom prst="rect">
            <a:avLst/>
          </a:prstGeom>
        </p:spPr>
      </p:pic>
      <p:pic>
        <p:nvPicPr>
          <p:cNvPr id="12" name="Imagen 11">
            <a:extLst>
              <a:ext uri="{FF2B5EF4-FFF2-40B4-BE49-F238E27FC236}">
                <a16:creationId xmlns:a16="http://schemas.microsoft.com/office/drawing/2014/main" id="{3F79FA1D-48F8-0AD2-A823-395279267661}"/>
              </a:ext>
            </a:extLst>
          </p:cNvPr>
          <p:cNvPicPr>
            <a:picLocks noChangeAspect="1"/>
          </p:cNvPicPr>
          <p:nvPr/>
        </p:nvPicPr>
        <p:blipFill rotWithShape="1">
          <a:blip r:embed="rId12"/>
          <a:srcRect l="13750" t="28245" r="52578" b="20416"/>
          <a:stretch/>
        </p:blipFill>
        <p:spPr>
          <a:xfrm>
            <a:off x="7307581" y="3866441"/>
            <a:ext cx="2663191" cy="2284019"/>
          </a:xfrm>
          <a:prstGeom prst="rect">
            <a:avLst/>
          </a:prstGeom>
        </p:spPr>
      </p:pic>
      <p:pic>
        <p:nvPicPr>
          <p:cNvPr id="14" name="Imagen 13">
            <a:extLst>
              <a:ext uri="{FF2B5EF4-FFF2-40B4-BE49-F238E27FC236}">
                <a16:creationId xmlns:a16="http://schemas.microsoft.com/office/drawing/2014/main" id="{ED1A876A-71D6-9907-A02F-7A6916DC9DE1}"/>
              </a:ext>
            </a:extLst>
          </p:cNvPr>
          <p:cNvPicPr>
            <a:picLocks noChangeAspect="1"/>
          </p:cNvPicPr>
          <p:nvPr/>
        </p:nvPicPr>
        <p:blipFill rotWithShape="1">
          <a:blip r:embed="rId13"/>
          <a:srcRect l="56924" t="33472" r="21233" b="18334"/>
          <a:stretch/>
        </p:blipFill>
        <p:spPr>
          <a:xfrm>
            <a:off x="1991764" y="3866441"/>
            <a:ext cx="2480224" cy="2267070"/>
          </a:xfrm>
          <a:prstGeom prst="rect">
            <a:avLst/>
          </a:prstGeom>
        </p:spPr>
      </p:pic>
      <p:sp>
        <p:nvSpPr>
          <p:cNvPr id="3" name="Marcador de número de diapositiva 2">
            <a:extLst>
              <a:ext uri="{FF2B5EF4-FFF2-40B4-BE49-F238E27FC236}">
                <a16:creationId xmlns:a16="http://schemas.microsoft.com/office/drawing/2014/main" id="{475FD910-DC75-C3CC-CE47-C2970609649F}"/>
              </a:ext>
            </a:extLst>
          </p:cNvPr>
          <p:cNvSpPr>
            <a:spLocks noGrp="1"/>
          </p:cNvSpPr>
          <p:nvPr>
            <p:ph type="sldNum" sz="quarter" idx="12"/>
          </p:nvPr>
        </p:nvSpPr>
        <p:spPr/>
        <p:txBody>
          <a:bodyPr/>
          <a:lstStyle/>
          <a:p>
            <a:fld id="{F285A887-2E59-41A2-B0C8-C51CD91DC9BF}" type="slidenum">
              <a:rPr lang="es-MX" smtClean="0"/>
              <a:t>4</a:t>
            </a:fld>
            <a:endParaRPr lang="es-MX"/>
          </a:p>
        </p:txBody>
      </p:sp>
    </p:spTree>
    <p:extLst>
      <p:ext uri="{BB962C8B-B14F-4D97-AF65-F5344CB8AC3E}">
        <p14:creationId xmlns:p14="http://schemas.microsoft.com/office/powerpoint/2010/main" val="313741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 memoria de las plantas: ¿de qué se acuerdan y por qué es vital para su  supervivencia? - BBC News Mundo">
            <a:extLst>
              <a:ext uri="{FF2B5EF4-FFF2-40B4-BE49-F238E27FC236}">
                <a16:creationId xmlns:a16="http://schemas.microsoft.com/office/drawing/2014/main" id="{B3AD3D39-A14C-16DB-D4E3-4CFE6E0A7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7AEE0B0-FA74-76C3-2E69-372E9B52DCAB}"/>
              </a:ext>
            </a:extLst>
          </p:cNvPr>
          <p:cNvSpPr>
            <a:spLocks noGrp="1"/>
          </p:cNvSpPr>
          <p:nvPr>
            <p:ph type="title"/>
          </p:nvPr>
        </p:nvSpPr>
        <p:spPr>
          <a:xfrm>
            <a:off x="2652779" y="278181"/>
            <a:ext cx="6763069" cy="661495"/>
          </a:xfrm>
        </p:spPr>
        <p:txBody>
          <a:bodyPr>
            <a:normAutofit fontScale="90000"/>
          </a:bodyPr>
          <a:lstStyle/>
          <a:p>
            <a:pPr algn="ctr"/>
            <a:r>
              <a:rPr lang="es-MX" b="1" dirty="0">
                <a:solidFill>
                  <a:schemeClr val="bg1"/>
                </a:solidFill>
                <a:latin typeface="Arial" panose="020B0604020202020204" pitchFamily="34" charset="0"/>
                <a:cs typeface="Arial" panose="020B0604020202020204" pitchFamily="34" charset="0"/>
              </a:rPr>
              <a:t>DESCRIPCIÓN DEL ACTOR CLAVE</a:t>
            </a:r>
          </a:p>
        </p:txBody>
      </p:sp>
      <p:sp>
        <p:nvSpPr>
          <p:cNvPr id="4" name="Marcador de texto 3">
            <a:extLst>
              <a:ext uri="{FF2B5EF4-FFF2-40B4-BE49-F238E27FC236}">
                <a16:creationId xmlns:a16="http://schemas.microsoft.com/office/drawing/2014/main" id="{AEF088C4-7C58-0EEB-F3F2-C67B73005100}"/>
              </a:ext>
            </a:extLst>
          </p:cNvPr>
          <p:cNvSpPr>
            <a:spLocks noGrp="1"/>
          </p:cNvSpPr>
          <p:nvPr>
            <p:ph type="body" sz="half" idx="2"/>
          </p:nvPr>
        </p:nvSpPr>
        <p:spPr>
          <a:xfrm>
            <a:off x="975712" y="1523206"/>
            <a:ext cx="3932237" cy="3811588"/>
          </a:xfrm>
          <a:solidFill>
            <a:schemeClr val="bg1"/>
          </a:solidFill>
        </p:spPr>
        <p:txBody>
          <a:bodyPr>
            <a:normAutofit/>
          </a:bodyPr>
          <a:lstStyle/>
          <a:p>
            <a:r>
              <a:rPr lang="es-MX" b="1" dirty="0">
                <a:latin typeface="Arial" panose="020B0604020202020204" pitchFamily="34" charset="0"/>
                <a:cs typeface="Arial" panose="020B0604020202020204" pitchFamily="34" charset="0"/>
              </a:rPr>
              <a:t>Nombre</a:t>
            </a:r>
            <a:r>
              <a:rPr lang="es-MX" dirty="0">
                <a:latin typeface="Arial" panose="020B0604020202020204" pitchFamily="34" charset="0"/>
                <a:cs typeface="Arial" panose="020B0604020202020204" pitchFamily="34" charset="0"/>
              </a:rPr>
              <a:t>: Gerardo Narváez </a:t>
            </a:r>
          </a:p>
          <a:p>
            <a:r>
              <a:rPr lang="es-MX" b="1" dirty="0">
                <a:latin typeface="Arial" panose="020B0604020202020204" pitchFamily="34" charset="0"/>
                <a:cs typeface="Arial" panose="020B0604020202020204" pitchFamily="34" charset="0"/>
              </a:rPr>
              <a:t>Edad</a:t>
            </a:r>
            <a:r>
              <a:rPr lang="es-MX" dirty="0">
                <a:latin typeface="Arial" panose="020B0604020202020204" pitchFamily="34" charset="0"/>
                <a:cs typeface="Arial" panose="020B0604020202020204" pitchFamily="34" charset="0"/>
              </a:rPr>
              <a:t>: 34 años</a:t>
            </a:r>
          </a:p>
          <a:p>
            <a:r>
              <a:rPr lang="es-MX" b="1" dirty="0">
                <a:latin typeface="Arial" panose="020B0604020202020204" pitchFamily="34" charset="0"/>
                <a:cs typeface="Arial" panose="020B0604020202020204" pitchFamily="34" charset="0"/>
              </a:rPr>
              <a:t>Origen</a:t>
            </a:r>
            <a:r>
              <a:rPr lang="es-MX" dirty="0">
                <a:latin typeface="Arial" panose="020B0604020202020204" pitchFamily="34" charset="0"/>
                <a:cs typeface="Arial" panose="020B0604020202020204" pitchFamily="34" charset="0"/>
              </a:rPr>
              <a:t>: Pabellón de Arteaga, </a:t>
            </a:r>
            <a:r>
              <a:rPr lang="es-MX" dirty="0" err="1">
                <a:latin typeface="Arial" panose="020B0604020202020204" pitchFamily="34" charset="0"/>
                <a:cs typeface="Arial" panose="020B0604020202020204" pitchFamily="34" charset="0"/>
              </a:rPr>
              <a:t>Ags</a:t>
            </a:r>
            <a:r>
              <a:rPr lang="es-MX" dirty="0">
                <a:latin typeface="Arial" panose="020B0604020202020204" pitchFamily="34" charset="0"/>
                <a:cs typeface="Arial" panose="020B0604020202020204" pitchFamily="34" charset="0"/>
              </a:rPr>
              <a:t>, México.</a:t>
            </a:r>
          </a:p>
          <a:p>
            <a:r>
              <a:rPr lang="es-MX" b="1" dirty="0">
                <a:latin typeface="Arial" panose="020B0604020202020204" pitchFamily="34" charset="0"/>
                <a:cs typeface="Arial" panose="020B0604020202020204" pitchFamily="34" charset="0"/>
              </a:rPr>
              <a:t>Cultivo</a:t>
            </a:r>
            <a:r>
              <a:rPr lang="es-MX" dirty="0">
                <a:latin typeface="Arial" panose="020B0604020202020204" pitchFamily="34" charset="0"/>
                <a:cs typeface="Arial" panose="020B0604020202020204" pitchFamily="34" charset="0"/>
              </a:rPr>
              <a:t>: Ajo, tomate, zanahoria</a:t>
            </a:r>
          </a:p>
          <a:p>
            <a:r>
              <a:rPr lang="es-MX" b="1" dirty="0">
                <a:latin typeface="Arial" panose="020B0604020202020204" pitchFamily="34" charset="0"/>
                <a:cs typeface="Arial" panose="020B0604020202020204" pitchFamily="34" charset="0"/>
              </a:rPr>
              <a:t>Principal problema:</a:t>
            </a:r>
          </a:p>
          <a:p>
            <a:r>
              <a:rPr lang="es-MX" dirty="0">
                <a:latin typeface="Arial" panose="020B0604020202020204" pitchFamily="34" charset="0"/>
                <a:cs typeface="Arial" panose="020B0604020202020204" pitchFamily="34" charset="0"/>
              </a:rPr>
              <a:t>Existen varios problemas ya que la venta depende de la demanda del mercado, situaciones como la pandemia nos han afectado mucho, pero un gran problema es directamente en el producto del ajo, ya que si no mantiene un porcentaje de humedad adecuado, tiende a germinar.</a:t>
            </a:r>
          </a:p>
          <a:p>
            <a:endParaRPr lang="es-MX" dirty="0"/>
          </a:p>
        </p:txBody>
      </p:sp>
      <p:pic>
        <p:nvPicPr>
          <p:cNvPr id="5" name="Imagen 4">
            <a:extLst>
              <a:ext uri="{FF2B5EF4-FFF2-40B4-BE49-F238E27FC236}">
                <a16:creationId xmlns:a16="http://schemas.microsoft.com/office/drawing/2014/main" id="{C091091A-8685-EC4A-6CAF-9CAB84849328}"/>
              </a:ext>
            </a:extLst>
          </p:cNvPr>
          <p:cNvPicPr>
            <a:picLocks noChangeAspect="1"/>
          </p:cNvPicPr>
          <p:nvPr/>
        </p:nvPicPr>
        <p:blipFill rotWithShape="1">
          <a:blip r:embed="rId3"/>
          <a:srcRect l="17214" t="28245" r="61834" b="20416"/>
          <a:stretch/>
        </p:blipFill>
        <p:spPr>
          <a:xfrm>
            <a:off x="7092476" y="939676"/>
            <a:ext cx="4123812" cy="5683963"/>
          </a:xfrm>
          <a:prstGeom prst="rect">
            <a:avLst/>
          </a:prstGeom>
        </p:spPr>
      </p:pic>
      <p:sp>
        <p:nvSpPr>
          <p:cNvPr id="3" name="Marcador de número de diapositiva 2">
            <a:extLst>
              <a:ext uri="{FF2B5EF4-FFF2-40B4-BE49-F238E27FC236}">
                <a16:creationId xmlns:a16="http://schemas.microsoft.com/office/drawing/2014/main" id="{3A4D3F4F-0B9C-0457-8EE5-A7157B22818F}"/>
              </a:ext>
            </a:extLst>
          </p:cNvPr>
          <p:cNvSpPr>
            <a:spLocks noGrp="1"/>
          </p:cNvSpPr>
          <p:nvPr>
            <p:ph type="sldNum" sz="quarter" idx="12"/>
          </p:nvPr>
        </p:nvSpPr>
        <p:spPr/>
        <p:txBody>
          <a:bodyPr/>
          <a:lstStyle/>
          <a:p>
            <a:fld id="{F285A887-2E59-41A2-B0C8-C51CD91DC9BF}" type="slidenum">
              <a:rPr lang="es-MX" smtClean="0"/>
              <a:t>5</a:t>
            </a:fld>
            <a:endParaRPr lang="es-MX"/>
          </a:p>
        </p:txBody>
      </p:sp>
    </p:spTree>
    <p:extLst>
      <p:ext uri="{BB962C8B-B14F-4D97-AF65-F5344CB8AC3E}">
        <p14:creationId xmlns:p14="http://schemas.microsoft.com/office/powerpoint/2010/main" val="89436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3741" y="137254"/>
            <a:ext cx="9603275" cy="1049235"/>
          </a:xfrm>
        </p:spPr>
        <p:txBody>
          <a:bodyPr/>
          <a:lstStyle/>
          <a:p>
            <a:r>
              <a:rPr lang="es-MX" dirty="0"/>
              <a:t>Mapa de </a:t>
            </a:r>
            <a:r>
              <a:rPr lang="es-MX" dirty="0" err="1"/>
              <a:t>empatia</a:t>
            </a:r>
            <a:endParaRPr lang="es-MX" dirty="0"/>
          </a:p>
        </p:txBody>
      </p:sp>
      <p:pic>
        <p:nvPicPr>
          <p:cNvPr id="4" name="Imagen 3">
            <a:extLst>
              <a:ext uri="{FF2B5EF4-FFF2-40B4-BE49-F238E27FC236}">
                <a16:creationId xmlns:a16="http://schemas.microsoft.com/office/drawing/2014/main" id="{686AB87E-EC10-DE9F-27F6-CC9BD216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090"/>
            <a:ext cx="12192000" cy="6892733"/>
          </a:xfrm>
          <a:prstGeom prst="rect">
            <a:avLst/>
          </a:prstGeom>
        </p:spPr>
      </p:pic>
      <p:sp>
        <p:nvSpPr>
          <p:cNvPr id="5" name="CuadroTexto 4">
            <a:extLst>
              <a:ext uri="{FF2B5EF4-FFF2-40B4-BE49-F238E27FC236}">
                <a16:creationId xmlns:a16="http://schemas.microsoft.com/office/drawing/2014/main" id="{65E8E5BA-4CDE-E92B-19E6-868EF8190696}"/>
              </a:ext>
            </a:extLst>
          </p:cNvPr>
          <p:cNvSpPr txBox="1"/>
          <p:nvPr/>
        </p:nvSpPr>
        <p:spPr>
          <a:xfrm>
            <a:off x="345991" y="1544595"/>
            <a:ext cx="5523470" cy="923330"/>
          </a:xfrm>
          <a:prstGeom prst="rect">
            <a:avLst/>
          </a:prstGeom>
          <a:noFill/>
        </p:spPr>
        <p:txBody>
          <a:bodyPr wrap="square" rtlCol="0">
            <a:spAutoFit/>
          </a:bodyPr>
          <a:lstStyle/>
          <a:p>
            <a:pPr algn="just"/>
            <a:r>
              <a:rPr lang="es-MX" dirty="0"/>
              <a:t>Se encuentra en actitud de completa disponibilidad, interesado por las opciones que le podemos ofrecer para resolver su problema.</a:t>
            </a:r>
          </a:p>
        </p:txBody>
      </p:sp>
      <p:sp>
        <p:nvSpPr>
          <p:cNvPr id="6" name="CuadroTexto 5">
            <a:extLst>
              <a:ext uri="{FF2B5EF4-FFF2-40B4-BE49-F238E27FC236}">
                <a16:creationId xmlns:a16="http://schemas.microsoft.com/office/drawing/2014/main" id="{58B71007-CB79-5F99-ECE5-95132EDE93ED}"/>
              </a:ext>
            </a:extLst>
          </p:cNvPr>
          <p:cNvSpPr txBox="1"/>
          <p:nvPr/>
        </p:nvSpPr>
        <p:spPr>
          <a:xfrm>
            <a:off x="6499654" y="1717589"/>
            <a:ext cx="5346355" cy="646331"/>
          </a:xfrm>
          <a:prstGeom prst="rect">
            <a:avLst/>
          </a:prstGeom>
          <a:noFill/>
        </p:spPr>
        <p:txBody>
          <a:bodyPr wrap="square" rtlCol="0">
            <a:spAutoFit/>
          </a:bodyPr>
          <a:lstStyle/>
          <a:p>
            <a:r>
              <a:rPr lang="es-MX" dirty="0"/>
              <a:t>El quiere reducir el desperdicio de productos en su empresa, ya que esto significa una pérdida monetaria.</a:t>
            </a:r>
          </a:p>
        </p:txBody>
      </p:sp>
      <p:sp>
        <p:nvSpPr>
          <p:cNvPr id="7" name="CuadroTexto 6">
            <a:extLst>
              <a:ext uri="{FF2B5EF4-FFF2-40B4-BE49-F238E27FC236}">
                <a16:creationId xmlns:a16="http://schemas.microsoft.com/office/drawing/2014/main" id="{8D6184D7-DD86-5FC9-B886-64D4ACC9C750}"/>
              </a:ext>
            </a:extLst>
          </p:cNvPr>
          <p:cNvSpPr txBox="1"/>
          <p:nvPr/>
        </p:nvSpPr>
        <p:spPr>
          <a:xfrm>
            <a:off x="433860" y="3977709"/>
            <a:ext cx="3915718" cy="2031325"/>
          </a:xfrm>
          <a:prstGeom prst="rect">
            <a:avLst/>
          </a:prstGeom>
          <a:noFill/>
        </p:spPr>
        <p:txBody>
          <a:bodyPr wrap="square" rtlCol="0">
            <a:spAutoFit/>
          </a:bodyPr>
          <a:lstStyle/>
          <a:p>
            <a:r>
              <a:rPr lang="es-MX" dirty="0"/>
              <a:t>Es una persona con gran amor hacia el campo y la agricultura, gusta de la naturaleza, por lo cual busca cultivarse para seguir mejorando sus procesos y entender mejor a sus tierras, es una persona con gran conocimiento en su área.</a:t>
            </a:r>
          </a:p>
        </p:txBody>
      </p:sp>
      <p:sp>
        <p:nvSpPr>
          <p:cNvPr id="8" name="CuadroTexto 7">
            <a:extLst>
              <a:ext uri="{FF2B5EF4-FFF2-40B4-BE49-F238E27FC236}">
                <a16:creationId xmlns:a16="http://schemas.microsoft.com/office/drawing/2014/main" id="{AAB6D621-E35C-7120-FD4A-EED1BB8CBB8B}"/>
              </a:ext>
            </a:extLst>
          </p:cNvPr>
          <p:cNvSpPr txBox="1"/>
          <p:nvPr/>
        </p:nvSpPr>
        <p:spPr>
          <a:xfrm>
            <a:off x="7930291" y="3984302"/>
            <a:ext cx="3915718" cy="2031325"/>
          </a:xfrm>
          <a:prstGeom prst="rect">
            <a:avLst/>
          </a:prstGeom>
          <a:noFill/>
        </p:spPr>
        <p:txBody>
          <a:bodyPr wrap="square" rtlCol="0">
            <a:spAutoFit/>
          </a:bodyPr>
          <a:lstStyle/>
          <a:p>
            <a:r>
              <a:rPr lang="es-MX" dirty="0"/>
              <a:t>El miedo a fallar es algo que todos los seres humanos experimentamos, esto incrementa ya que se trata de comida, lo cual es muy importante para las personas, no quiere ser la razón por la que otras personas no tengan alimento suficiente en sus mesas.</a:t>
            </a:r>
          </a:p>
        </p:txBody>
      </p:sp>
      <p:sp>
        <p:nvSpPr>
          <p:cNvPr id="9" name="CuadroTexto 8">
            <a:extLst>
              <a:ext uri="{FF2B5EF4-FFF2-40B4-BE49-F238E27FC236}">
                <a16:creationId xmlns:a16="http://schemas.microsoft.com/office/drawing/2014/main" id="{321DA8F0-B004-5EBD-7270-D927E1CDFCF5}"/>
              </a:ext>
            </a:extLst>
          </p:cNvPr>
          <p:cNvSpPr txBox="1"/>
          <p:nvPr/>
        </p:nvSpPr>
        <p:spPr>
          <a:xfrm>
            <a:off x="5597612" y="4944073"/>
            <a:ext cx="1087394" cy="369332"/>
          </a:xfrm>
          <a:prstGeom prst="rect">
            <a:avLst/>
          </a:prstGeom>
          <a:noFill/>
        </p:spPr>
        <p:txBody>
          <a:bodyPr wrap="square" rtlCol="0">
            <a:spAutoFit/>
          </a:bodyPr>
          <a:lstStyle/>
          <a:p>
            <a:r>
              <a:rPr lang="es-MX" dirty="0"/>
              <a:t>Gerardo</a:t>
            </a:r>
          </a:p>
        </p:txBody>
      </p:sp>
      <p:sp>
        <p:nvSpPr>
          <p:cNvPr id="10" name="CuadroTexto 9">
            <a:extLst>
              <a:ext uri="{FF2B5EF4-FFF2-40B4-BE49-F238E27FC236}">
                <a16:creationId xmlns:a16="http://schemas.microsoft.com/office/drawing/2014/main" id="{A9B4783D-2E68-12AB-D2F9-42793E90311B}"/>
              </a:ext>
            </a:extLst>
          </p:cNvPr>
          <p:cNvSpPr txBox="1"/>
          <p:nvPr/>
        </p:nvSpPr>
        <p:spPr>
          <a:xfrm>
            <a:off x="5153465" y="5301048"/>
            <a:ext cx="2307270" cy="369332"/>
          </a:xfrm>
          <a:prstGeom prst="rect">
            <a:avLst/>
          </a:prstGeom>
          <a:noFill/>
        </p:spPr>
        <p:txBody>
          <a:bodyPr wrap="square" rtlCol="0">
            <a:spAutoFit/>
          </a:bodyPr>
          <a:lstStyle/>
          <a:p>
            <a:r>
              <a:rPr lang="es-MX" dirty="0"/>
              <a:t>Pabellón de Arteaga</a:t>
            </a:r>
          </a:p>
        </p:txBody>
      </p:sp>
      <p:sp>
        <p:nvSpPr>
          <p:cNvPr id="11" name="CuadroTexto 10">
            <a:extLst>
              <a:ext uri="{FF2B5EF4-FFF2-40B4-BE49-F238E27FC236}">
                <a16:creationId xmlns:a16="http://schemas.microsoft.com/office/drawing/2014/main" id="{4AF50AE7-4905-DF99-2973-748E0761E5C5}"/>
              </a:ext>
            </a:extLst>
          </p:cNvPr>
          <p:cNvSpPr txBox="1"/>
          <p:nvPr/>
        </p:nvSpPr>
        <p:spPr>
          <a:xfrm>
            <a:off x="5153465" y="5752172"/>
            <a:ext cx="2307270" cy="369332"/>
          </a:xfrm>
          <a:prstGeom prst="rect">
            <a:avLst/>
          </a:prstGeom>
          <a:noFill/>
        </p:spPr>
        <p:txBody>
          <a:bodyPr wrap="square" rtlCol="0">
            <a:spAutoFit/>
          </a:bodyPr>
          <a:lstStyle/>
          <a:p>
            <a:r>
              <a:rPr lang="es-MX" dirty="0"/>
              <a:t>Estar con mi familia</a:t>
            </a:r>
          </a:p>
        </p:txBody>
      </p:sp>
      <p:sp>
        <p:nvSpPr>
          <p:cNvPr id="12" name="CuadroTexto 11">
            <a:extLst>
              <a:ext uri="{FF2B5EF4-FFF2-40B4-BE49-F238E27FC236}">
                <a16:creationId xmlns:a16="http://schemas.microsoft.com/office/drawing/2014/main" id="{3D1C26D3-0B11-C2C5-E091-F0CFE3C55A0B}"/>
              </a:ext>
            </a:extLst>
          </p:cNvPr>
          <p:cNvSpPr txBox="1"/>
          <p:nvPr/>
        </p:nvSpPr>
        <p:spPr>
          <a:xfrm>
            <a:off x="5597612" y="6177218"/>
            <a:ext cx="2307270" cy="369332"/>
          </a:xfrm>
          <a:prstGeom prst="rect">
            <a:avLst/>
          </a:prstGeom>
          <a:noFill/>
        </p:spPr>
        <p:txBody>
          <a:bodyPr wrap="square" rtlCol="0">
            <a:spAutoFit/>
          </a:bodyPr>
          <a:lstStyle/>
          <a:p>
            <a:r>
              <a:rPr lang="es-MX" dirty="0"/>
              <a:t>34 años</a:t>
            </a:r>
          </a:p>
        </p:txBody>
      </p:sp>
      <p:pic>
        <p:nvPicPr>
          <p:cNvPr id="13" name="Imagen 12">
            <a:extLst>
              <a:ext uri="{FF2B5EF4-FFF2-40B4-BE49-F238E27FC236}">
                <a16:creationId xmlns:a16="http://schemas.microsoft.com/office/drawing/2014/main" id="{4393372F-487F-3B7F-21BE-85AB0FC49AC1}"/>
              </a:ext>
            </a:extLst>
          </p:cNvPr>
          <p:cNvPicPr>
            <a:picLocks noChangeAspect="1"/>
          </p:cNvPicPr>
          <p:nvPr/>
        </p:nvPicPr>
        <p:blipFill rotWithShape="1">
          <a:blip r:embed="rId3"/>
          <a:srcRect l="24544" t="32139" r="69075" b="54890"/>
          <a:stretch/>
        </p:blipFill>
        <p:spPr>
          <a:xfrm>
            <a:off x="5495207" y="2870758"/>
            <a:ext cx="1256040" cy="1436038"/>
          </a:xfrm>
          <a:prstGeom prst="rect">
            <a:avLst/>
          </a:prstGeom>
        </p:spPr>
      </p:pic>
      <p:sp>
        <p:nvSpPr>
          <p:cNvPr id="3" name="Marcador de número de diapositiva 2">
            <a:extLst>
              <a:ext uri="{FF2B5EF4-FFF2-40B4-BE49-F238E27FC236}">
                <a16:creationId xmlns:a16="http://schemas.microsoft.com/office/drawing/2014/main" id="{19FC7191-BFB7-54B0-6491-8142D9F9FB4C}"/>
              </a:ext>
            </a:extLst>
          </p:cNvPr>
          <p:cNvSpPr>
            <a:spLocks noGrp="1"/>
          </p:cNvSpPr>
          <p:nvPr>
            <p:ph type="sldNum" sz="quarter" idx="12"/>
          </p:nvPr>
        </p:nvSpPr>
        <p:spPr/>
        <p:txBody>
          <a:bodyPr/>
          <a:lstStyle/>
          <a:p>
            <a:fld id="{F285A887-2E59-41A2-B0C8-C51CD91DC9BF}" type="slidenum">
              <a:rPr lang="es-MX" smtClean="0"/>
              <a:t>6</a:t>
            </a:fld>
            <a:endParaRPr lang="es-MX"/>
          </a:p>
        </p:txBody>
      </p:sp>
    </p:spTree>
    <p:extLst>
      <p:ext uri="{BB962C8B-B14F-4D97-AF65-F5344CB8AC3E}">
        <p14:creationId xmlns:p14="http://schemas.microsoft.com/office/powerpoint/2010/main" val="3707967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A7ACC-9488-EA5E-B409-13FABE5D76F5}"/>
              </a:ext>
            </a:extLst>
          </p:cNvPr>
          <p:cNvSpPr>
            <a:spLocks noGrp="1"/>
          </p:cNvSpPr>
          <p:nvPr>
            <p:ph type="title"/>
          </p:nvPr>
        </p:nvSpPr>
        <p:spPr/>
        <p:txBody>
          <a:bodyPr/>
          <a:lstStyle/>
          <a:p>
            <a:endParaRPr lang="es-MX"/>
          </a:p>
        </p:txBody>
      </p:sp>
      <p:pic>
        <p:nvPicPr>
          <p:cNvPr id="4" name="Imagen 3">
            <a:extLst>
              <a:ext uri="{FF2B5EF4-FFF2-40B4-BE49-F238E27FC236}">
                <a16:creationId xmlns:a16="http://schemas.microsoft.com/office/drawing/2014/main" id="{87EC2309-5811-7461-D771-E615437E5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C68F4646-093A-7307-02B2-6EB93715D660}"/>
              </a:ext>
            </a:extLst>
          </p:cNvPr>
          <p:cNvSpPr txBox="1"/>
          <p:nvPr/>
        </p:nvSpPr>
        <p:spPr>
          <a:xfrm>
            <a:off x="2001794" y="926234"/>
            <a:ext cx="4094205" cy="646331"/>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Agricultor de Rancheros México</a:t>
            </a:r>
          </a:p>
          <a:p>
            <a:pPr algn="just"/>
            <a:r>
              <a:rPr lang="es-MX" sz="1200" dirty="0">
                <a:latin typeface="Arial" panose="020B0604020202020204" pitchFamily="34" charset="0"/>
                <a:cs typeface="Arial" panose="020B0604020202020204" pitchFamily="34" charset="0"/>
              </a:rPr>
              <a:t>No hay un control durante el transporte que garantice que el producto llegue con bien a su destino.</a:t>
            </a:r>
          </a:p>
        </p:txBody>
      </p:sp>
      <p:sp>
        <p:nvSpPr>
          <p:cNvPr id="6" name="CuadroTexto 5">
            <a:extLst>
              <a:ext uri="{FF2B5EF4-FFF2-40B4-BE49-F238E27FC236}">
                <a16:creationId xmlns:a16="http://schemas.microsoft.com/office/drawing/2014/main" id="{B4BE9677-CFC9-6100-0EFC-028725B543B8}"/>
              </a:ext>
            </a:extLst>
          </p:cNvPr>
          <p:cNvSpPr txBox="1"/>
          <p:nvPr/>
        </p:nvSpPr>
        <p:spPr>
          <a:xfrm>
            <a:off x="6095999" y="1071844"/>
            <a:ext cx="3540368" cy="1015663"/>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Prestar atención a la manera en la que transportan el producto, requiere de innovar y encontrar un modo que le de mejores posibilidades de que el producto en cuestión llegue en mejores condiciones a los clientes.</a:t>
            </a:r>
          </a:p>
        </p:txBody>
      </p:sp>
      <p:sp>
        <p:nvSpPr>
          <p:cNvPr id="7" name="CuadroTexto 6">
            <a:extLst>
              <a:ext uri="{FF2B5EF4-FFF2-40B4-BE49-F238E27FC236}">
                <a16:creationId xmlns:a16="http://schemas.microsoft.com/office/drawing/2014/main" id="{F879366A-2107-5DD3-81B2-AF6BB44EE8D8}"/>
              </a:ext>
            </a:extLst>
          </p:cNvPr>
          <p:cNvSpPr txBox="1"/>
          <p:nvPr/>
        </p:nvSpPr>
        <p:spPr>
          <a:xfrm>
            <a:off x="9405550" y="1806098"/>
            <a:ext cx="2809103" cy="1015663"/>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Las ventas dependen mucho del mercado, en este tiempo de pandemia se han bajado bastante y eso hace que se heche a perder antes de poderlo vender.</a:t>
            </a:r>
          </a:p>
        </p:txBody>
      </p:sp>
      <p:sp>
        <p:nvSpPr>
          <p:cNvPr id="8" name="CuadroTexto 7">
            <a:extLst>
              <a:ext uri="{FF2B5EF4-FFF2-40B4-BE49-F238E27FC236}">
                <a16:creationId xmlns:a16="http://schemas.microsoft.com/office/drawing/2014/main" id="{BE1919E1-0FEF-DB9F-E85A-779E45C4F727}"/>
              </a:ext>
            </a:extLst>
          </p:cNvPr>
          <p:cNvSpPr txBox="1"/>
          <p:nvPr/>
        </p:nvSpPr>
        <p:spPr>
          <a:xfrm>
            <a:off x="9135761" y="4549887"/>
            <a:ext cx="2809103" cy="461665"/>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Están implementando luces UV para darle más tiempo de vida al producto.</a:t>
            </a:r>
          </a:p>
        </p:txBody>
      </p:sp>
      <p:sp>
        <p:nvSpPr>
          <p:cNvPr id="10" name="CuadroTexto 9">
            <a:extLst>
              <a:ext uri="{FF2B5EF4-FFF2-40B4-BE49-F238E27FC236}">
                <a16:creationId xmlns:a16="http://schemas.microsoft.com/office/drawing/2014/main" id="{2934B1C6-4F79-B260-D7E3-8062EB972187}"/>
              </a:ext>
            </a:extLst>
          </p:cNvPr>
          <p:cNvSpPr txBox="1"/>
          <p:nvPr/>
        </p:nvSpPr>
        <p:spPr>
          <a:xfrm>
            <a:off x="4856838" y="5319328"/>
            <a:ext cx="2809103" cy="646331"/>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Se le da una nueva vida al alimento desperdiciado, dándole otros usos o convirtiéndolo en otros productos.</a:t>
            </a:r>
          </a:p>
        </p:txBody>
      </p:sp>
      <p:sp>
        <p:nvSpPr>
          <p:cNvPr id="11" name="CuadroTexto 10">
            <a:extLst>
              <a:ext uri="{FF2B5EF4-FFF2-40B4-BE49-F238E27FC236}">
                <a16:creationId xmlns:a16="http://schemas.microsoft.com/office/drawing/2014/main" id="{1409954C-D4AE-B00B-497F-348DC71568D8}"/>
              </a:ext>
            </a:extLst>
          </p:cNvPr>
          <p:cNvSpPr txBox="1"/>
          <p:nvPr/>
        </p:nvSpPr>
        <p:spPr>
          <a:xfrm>
            <a:off x="500448" y="2350846"/>
            <a:ext cx="2809103" cy="461665"/>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Todo lo que ha afectado la pandemia a otros productores.</a:t>
            </a:r>
          </a:p>
        </p:txBody>
      </p:sp>
      <p:sp>
        <p:nvSpPr>
          <p:cNvPr id="12" name="CuadroTexto 11">
            <a:extLst>
              <a:ext uri="{FF2B5EF4-FFF2-40B4-BE49-F238E27FC236}">
                <a16:creationId xmlns:a16="http://schemas.microsoft.com/office/drawing/2014/main" id="{776C5DE8-64FB-C47C-F97A-F32786AAD4BD}"/>
              </a:ext>
            </a:extLst>
          </p:cNvPr>
          <p:cNvSpPr txBox="1"/>
          <p:nvPr/>
        </p:nvSpPr>
        <p:spPr>
          <a:xfrm>
            <a:off x="6095999" y="2304677"/>
            <a:ext cx="1397390" cy="1015663"/>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Reducir al mínimo el desperdicio para no tener que subir los precios.</a:t>
            </a:r>
          </a:p>
        </p:txBody>
      </p:sp>
      <p:sp>
        <p:nvSpPr>
          <p:cNvPr id="13" name="CuadroTexto 12">
            <a:extLst>
              <a:ext uri="{FF2B5EF4-FFF2-40B4-BE49-F238E27FC236}">
                <a16:creationId xmlns:a16="http://schemas.microsoft.com/office/drawing/2014/main" id="{EBC4B6D9-C783-C6ED-A311-F868898E3924}"/>
              </a:ext>
            </a:extLst>
          </p:cNvPr>
          <p:cNvSpPr txBox="1"/>
          <p:nvPr/>
        </p:nvSpPr>
        <p:spPr>
          <a:xfrm>
            <a:off x="4691447" y="4356248"/>
            <a:ext cx="2809103" cy="646331"/>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El gusto por tener siempre lo mejor para las cosechas y procurar la mejor calidad.</a:t>
            </a:r>
          </a:p>
        </p:txBody>
      </p:sp>
      <p:sp>
        <p:nvSpPr>
          <p:cNvPr id="14" name="CuadroTexto 13">
            <a:extLst>
              <a:ext uri="{FF2B5EF4-FFF2-40B4-BE49-F238E27FC236}">
                <a16:creationId xmlns:a16="http://schemas.microsoft.com/office/drawing/2014/main" id="{202367D0-4A91-DE11-A8C1-CD82851E36CC}"/>
              </a:ext>
            </a:extLst>
          </p:cNvPr>
          <p:cNvSpPr txBox="1"/>
          <p:nvPr/>
        </p:nvSpPr>
        <p:spPr>
          <a:xfrm>
            <a:off x="4653301" y="2397011"/>
            <a:ext cx="1397390" cy="830997"/>
          </a:xfrm>
          <a:prstGeom prst="rect">
            <a:avLst/>
          </a:prstGeom>
          <a:noFill/>
        </p:spPr>
        <p:txBody>
          <a:bodyPr wrap="square" rtlCol="0">
            <a:spAutoFit/>
          </a:bodyPr>
          <a:lstStyle/>
          <a:p>
            <a:pPr algn="just"/>
            <a:r>
              <a:rPr lang="es-MX" sz="1200" dirty="0">
                <a:latin typeface="Arial" panose="020B0604020202020204" pitchFamily="34" charset="0"/>
                <a:cs typeface="Arial" panose="020B0604020202020204" pitchFamily="34" charset="0"/>
              </a:rPr>
              <a:t>Ser un factor por el cual muchas familias no se puedan alimentar.</a:t>
            </a:r>
          </a:p>
        </p:txBody>
      </p:sp>
      <p:sp>
        <p:nvSpPr>
          <p:cNvPr id="3" name="Marcador de número de diapositiva 2">
            <a:extLst>
              <a:ext uri="{FF2B5EF4-FFF2-40B4-BE49-F238E27FC236}">
                <a16:creationId xmlns:a16="http://schemas.microsoft.com/office/drawing/2014/main" id="{00A32AAE-662E-2BA0-7C57-766576BB0A25}"/>
              </a:ext>
            </a:extLst>
          </p:cNvPr>
          <p:cNvSpPr>
            <a:spLocks noGrp="1"/>
          </p:cNvSpPr>
          <p:nvPr>
            <p:ph type="sldNum" sz="quarter" idx="12"/>
          </p:nvPr>
        </p:nvSpPr>
        <p:spPr/>
        <p:txBody>
          <a:bodyPr/>
          <a:lstStyle/>
          <a:p>
            <a:fld id="{F285A887-2E59-41A2-B0C8-C51CD91DC9BF}" type="slidenum">
              <a:rPr lang="es-MX" smtClean="0"/>
              <a:t>7</a:t>
            </a:fld>
            <a:endParaRPr lang="es-MX"/>
          </a:p>
        </p:txBody>
      </p:sp>
    </p:spTree>
    <p:extLst>
      <p:ext uri="{BB962C8B-B14F-4D97-AF65-F5344CB8AC3E}">
        <p14:creationId xmlns:p14="http://schemas.microsoft.com/office/powerpoint/2010/main" val="3997287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jo Blanco Fondo De Pantalla - Foto gratis en Pixabay">
            <a:extLst>
              <a:ext uri="{FF2B5EF4-FFF2-40B4-BE49-F238E27FC236}">
                <a16:creationId xmlns:a16="http://schemas.microsoft.com/office/drawing/2014/main" id="{F9389AB8-649E-E60C-3191-56F0F0393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84" y="0"/>
            <a:ext cx="527221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00A32AAE-662E-2BA0-7C57-766576BB0A25}"/>
              </a:ext>
            </a:extLst>
          </p:cNvPr>
          <p:cNvSpPr>
            <a:spLocks noGrp="1"/>
          </p:cNvSpPr>
          <p:nvPr>
            <p:ph type="sldNum" sz="quarter" idx="12"/>
          </p:nvPr>
        </p:nvSpPr>
        <p:spPr/>
        <p:txBody>
          <a:bodyPr/>
          <a:lstStyle/>
          <a:p>
            <a:fld id="{F285A887-2E59-41A2-B0C8-C51CD91DC9BF}" type="slidenum">
              <a:rPr lang="es-MX" smtClean="0"/>
              <a:t>8</a:t>
            </a:fld>
            <a:endParaRPr lang="es-MX"/>
          </a:p>
        </p:txBody>
      </p:sp>
      <p:sp>
        <p:nvSpPr>
          <p:cNvPr id="16" name="Título 1">
            <a:extLst>
              <a:ext uri="{FF2B5EF4-FFF2-40B4-BE49-F238E27FC236}">
                <a16:creationId xmlns:a16="http://schemas.microsoft.com/office/drawing/2014/main" id="{009C44DC-D476-CEF4-F9D2-36F5FB63CD2B}"/>
              </a:ext>
            </a:extLst>
          </p:cNvPr>
          <p:cNvSpPr txBox="1">
            <a:spLocks/>
          </p:cNvSpPr>
          <p:nvPr/>
        </p:nvSpPr>
        <p:spPr>
          <a:xfrm>
            <a:off x="1993038" y="202986"/>
            <a:ext cx="3436215" cy="694469"/>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b="1" dirty="0">
                <a:latin typeface="Arial" panose="020B0604020202020204" pitchFamily="34" charset="0"/>
                <a:cs typeface="Arial" panose="020B0604020202020204" pitchFamily="34" charset="0"/>
              </a:rPr>
              <a:t>MI HISTORIA</a:t>
            </a:r>
          </a:p>
        </p:txBody>
      </p:sp>
      <p:sp>
        <p:nvSpPr>
          <p:cNvPr id="17" name="CuadroTexto 16">
            <a:extLst>
              <a:ext uri="{FF2B5EF4-FFF2-40B4-BE49-F238E27FC236}">
                <a16:creationId xmlns:a16="http://schemas.microsoft.com/office/drawing/2014/main" id="{4A3FEA38-CBA7-F4B0-E94A-77CAA41A9A8B}"/>
              </a:ext>
            </a:extLst>
          </p:cNvPr>
          <p:cNvSpPr txBox="1"/>
          <p:nvPr/>
        </p:nvSpPr>
        <p:spPr>
          <a:xfrm>
            <a:off x="260170" y="897455"/>
            <a:ext cx="6428954" cy="5940088"/>
          </a:xfrm>
          <a:prstGeom prst="rect">
            <a:avLst/>
          </a:prstGeom>
          <a:noFill/>
          <a:ln>
            <a:noFill/>
          </a:ln>
        </p:spPr>
        <p:txBody>
          <a:bodyPr wrap="square" rtlCol="0">
            <a:spAutoFit/>
          </a:bodyPr>
          <a:lstStyle/>
          <a:p>
            <a:pPr algn="just"/>
            <a:r>
              <a:rPr lang="es-MX" sz="1900" dirty="0"/>
              <a:t>Mi nombre es Gerardo Narváez, tengo 34 años y me dedico a mi familia y al campo; desde pequeño mi padre me enseñó que los frutos de la tierra son regalos que ella da cuando la cuidamos bien, así que crecí aprendiendo de él y buscando lo mejor para ellas; a lo largo de mi vida me he dado cuenta de la gran responsabilidad que implica el alimentar a una familia, y me preocupa que haya familias sin alimento en su mesa, pero sobre todo ser parte de las causas de que esto suceda, por eso, he dedicado tiempo a buscar alternativas que permitan aprovechar los alimentos que se desperdician y convertirlos en otro producto que también pueda ser consumido por el humano o incluso por las mascotas de la casa.</a:t>
            </a:r>
          </a:p>
          <a:p>
            <a:pPr algn="just"/>
            <a:r>
              <a:rPr lang="es-MX" sz="1900" dirty="0"/>
              <a:t>Somos LOS RANCHEROS, quienes por más de tres generaciones nos hemos dedicado a la producción agrícola, heredando valores como el trabajo en equipo, la superación continua y el desarrollo sustentable, trabajamos en equipo para cultivar, industrializar y comercializar productos de alta calidad, derivados de la nobleza del campo, para satisfacer a nuestros clientes y llevar a sus mesas en México y el mundo el sabor de la cocina mexicana.</a:t>
            </a:r>
          </a:p>
        </p:txBody>
      </p:sp>
      <p:sp>
        <p:nvSpPr>
          <p:cNvPr id="2" name="CuadroTexto 1">
            <a:extLst>
              <a:ext uri="{FF2B5EF4-FFF2-40B4-BE49-F238E27FC236}">
                <a16:creationId xmlns:a16="http://schemas.microsoft.com/office/drawing/2014/main" id="{DF927688-32A4-3FA8-BDFA-35D6A1E8EE23}"/>
              </a:ext>
            </a:extLst>
          </p:cNvPr>
          <p:cNvSpPr txBox="1"/>
          <p:nvPr/>
        </p:nvSpPr>
        <p:spPr>
          <a:xfrm>
            <a:off x="8149280" y="5934670"/>
            <a:ext cx="3944734" cy="923330"/>
          </a:xfrm>
          <a:prstGeom prst="rect">
            <a:avLst/>
          </a:prstGeom>
          <a:noFill/>
        </p:spPr>
        <p:txBody>
          <a:bodyPr wrap="none" rtlCol="0">
            <a:spAutoFit/>
          </a:bodyPr>
          <a:lstStyle/>
          <a:p>
            <a:pPr algn="just"/>
            <a:endParaRPr lang="es-MX" dirty="0"/>
          </a:p>
          <a:p>
            <a:pPr algn="just"/>
            <a:r>
              <a:rPr lang="es-MX" dirty="0">
                <a:hlinkClick r:id="rId3">
                  <a:extLst>
                    <a:ext uri="{A12FA001-AC4F-418D-AE19-62706E023703}">
                      <ahyp:hlinkClr xmlns:ahyp="http://schemas.microsoft.com/office/drawing/2018/hyperlinkcolor" val="tx"/>
                    </a:ext>
                  </a:extLst>
                </a:hlinkClick>
              </a:rPr>
              <a:t>https://losrancheros.com.mx/empresa/</a:t>
            </a:r>
            <a:r>
              <a:rPr lang="es-MX" dirty="0"/>
              <a:t> </a:t>
            </a:r>
          </a:p>
          <a:p>
            <a:endParaRPr lang="es-MX" dirty="0"/>
          </a:p>
        </p:txBody>
      </p:sp>
    </p:spTree>
    <p:extLst>
      <p:ext uri="{BB962C8B-B14F-4D97-AF65-F5344CB8AC3E}">
        <p14:creationId xmlns:p14="http://schemas.microsoft.com/office/powerpoint/2010/main" val="1911698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plantas jóvenes-planta fresca macro fondo de pantalla Avance |  10wallpaper.com">
            <a:extLst>
              <a:ext uri="{FF2B5EF4-FFF2-40B4-BE49-F238E27FC236}">
                <a16:creationId xmlns:a16="http://schemas.microsoft.com/office/drawing/2014/main" id="{AD4A9F12-9186-D3AE-9714-A60349B7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D0AD3D6-E3AA-D828-6C55-DAEF51DAC528}"/>
              </a:ext>
            </a:extLst>
          </p:cNvPr>
          <p:cNvPicPr>
            <a:picLocks noChangeAspect="1"/>
          </p:cNvPicPr>
          <p:nvPr/>
        </p:nvPicPr>
        <p:blipFill rotWithShape="1">
          <a:blip r:embed="rId3"/>
          <a:srcRect t="17822" r="1385" b="17642"/>
          <a:stretch/>
        </p:blipFill>
        <p:spPr>
          <a:xfrm>
            <a:off x="5791643" y="0"/>
            <a:ext cx="6400357" cy="2280078"/>
          </a:xfrm>
          <a:prstGeom prst="rect">
            <a:avLst/>
          </a:prstGeom>
        </p:spPr>
      </p:pic>
      <p:sp>
        <p:nvSpPr>
          <p:cNvPr id="2" name="Título 1">
            <a:extLst>
              <a:ext uri="{FF2B5EF4-FFF2-40B4-BE49-F238E27FC236}">
                <a16:creationId xmlns:a16="http://schemas.microsoft.com/office/drawing/2014/main" id="{DB3D072E-B770-6C16-2CD2-9EADF3F5BC45}"/>
              </a:ext>
            </a:extLst>
          </p:cNvPr>
          <p:cNvSpPr>
            <a:spLocks noGrp="1"/>
          </p:cNvSpPr>
          <p:nvPr>
            <p:ph type="title"/>
          </p:nvPr>
        </p:nvSpPr>
        <p:spPr>
          <a:xfrm>
            <a:off x="726990" y="2738895"/>
            <a:ext cx="3536092" cy="1325563"/>
          </a:xfrm>
          <a:noFill/>
          <a:ln>
            <a:noFill/>
          </a:ln>
        </p:spPr>
        <p:txBody>
          <a:bodyPr vert="horz" lIns="91440" tIns="45720" rIns="91440" bIns="45720" rtlCol="0" anchor="ctr">
            <a:normAutofit/>
          </a:bodyPr>
          <a:lstStyle/>
          <a:p>
            <a:pPr algn="just"/>
            <a:r>
              <a:rPr lang="es-MX" sz="4000" b="1" dirty="0">
                <a:latin typeface="Arial" panose="020B0604020202020204" pitchFamily="34" charset="0"/>
                <a:cs typeface="Arial" panose="020B0604020202020204" pitchFamily="34" charset="0"/>
              </a:rPr>
              <a:t>NUESTROS PRODUCTOS</a:t>
            </a:r>
          </a:p>
        </p:txBody>
      </p:sp>
      <p:sp>
        <p:nvSpPr>
          <p:cNvPr id="3" name="Marcador de número de diapositiva 2">
            <a:extLst>
              <a:ext uri="{FF2B5EF4-FFF2-40B4-BE49-F238E27FC236}">
                <a16:creationId xmlns:a16="http://schemas.microsoft.com/office/drawing/2014/main" id="{144FA8EC-84FA-821B-A931-35E6FCC26C20}"/>
              </a:ext>
            </a:extLst>
          </p:cNvPr>
          <p:cNvSpPr>
            <a:spLocks noGrp="1"/>
          </p:cNvSpPr>
          <p:nvPr>
            <p:ph type="sldNum" sz="quarter" idx="12"/>
          </p:nvPr>
        </p:nvSpPr>
        <p:spPr/>
        <p:txBody>
          <a:bodyPr/>
          <a:lstStyle/>
          <a:p>
            <a:fld id="{F285A887-2E59-41A2-B0C8-C51CD91DC9BF}" type="slidenum">
              <a:rPr lang="es-MX" smtClean="0"/>
              <a:t>9</a:t>
            </a:fld>
            <a:endParaRPr lang="es-MX"/>
          </a:p>
        </p:txBody>
      </p:sp>
      <p:pic>
        <p:nvPicPr>
          <p:cNvPr id="7" name="Imagen 6">
            <a:extLst>
              <a:ext uri="{FF2B5EF4-FFF2-40B4-BE49-F238E27FC236}">
                <a16:creationId xmlns:a16="http://schemas.microsoft.com/office/drawing/2014/main" id="{4EAAD976-E3D6-2127-1AD4-098BAE772455}"/>
              </a:ext>
            </a:extLst>
          </p:cNvPr>
          <p:cNvPicPr>
            <a:picLocks noChangeAspect="1"/>
          </p:cNvPicPr>
          <p:nvPr/>
        </p:nvPicPr>
        <p:blipFill rotWithShape="1">
          <a:blip r:embed="rId4"/>
          <a:srcRect t="17642" r="1283" b="17822"/>
          <a:stretch/>
        </p:blipFill>
        <p:spPr>
          <a:xfrm>
            <a:off x="5791643" y="2225431"/>
            <a:ext cx="6400357" cy="2352492"/>
          </a:xfrm>
          <a:prstGeom prst="rect">
            <a:avLst/>
          </a:prstGeom>
        </p:spPr>
      </p:pic>
      <p:pic>
        <p:nvPicPr>
          <p:cNvPr id="9" name="Imagen 8">
            <a:extLst>
              <a:ext uri="{FF2B5EF4-FFF2-40B4-BE49-F238E27FC236}">
                <a16:creationId xmlns:a16="http://schemas.microsoft.com/office/drawing/2014/main" id="{24B9408A-8AB5-A067-C971-B966A676E984}"/>
              </a:ext>
            </a:extLst>
          </p:cNvPr>
          <p:cNvPicPr>
            <a:picLocks noChangeAspect="1"/>
          </p:cNvPicPr>
          <p:nvPr/>
        </p:nvPicPr>
        <p:blipFill rotWithShape="1">
          <a:blip r:embed="rId5"/>
          <a:srcRect t="17822" r="1283" b="17642"/>
          <a:stretch/>
        </p:blipFill>
        <p:spPr>
          <a:xfrm>
            <a:off x="5791643" y="4505508"/>
            <a:ext cx="6400357" cy="2352492"/>
          </a:xfrm>
          <a:prstGeom prst="rect">
            <a:avLst/>
          </a:prstGeom>
        </p:spPr>
      </p:pic>
      <p:pic>
        <p:nvPicPr>
          <p:cNvPr id="11" name="Imagen 10">
            <a:extLst>
              <a:ext uri="{FF2B5EF4-FFF2-40B4-BE49-F238E27FC236}">
                <a16:creationId xmlns:a16="http://schemas.microsoft.com/office/drawing/2014/main" id="{41412E54-7CD8-B79E-FC32-D2B4306F4548}"/>
              </a:ext>
            </a:extLst>
          </p:cNvPr>
          <p:cNvPicPr>
            <a:picLocks noChangeAspect="1"/>
          </p:cNvPicPr>
          <p:nvPr/>
        </p:nvPicPr>
        <p:blipFill rotWithShape="1">
          <a:blip r:embed="rId6"/>
          <a:srcRect t="17822" r="75676" b="17642"/>
          <a:stretch/>
        </p:blipFill>
        <p:spPr>
          <a:xfrm>
            <a:off x="4263082" y="-2031"/>
            <a:ext cx="1528562" cy="2280105"/>
          </a:xfrm>
          <a:prstGeom prst="rect">
            <a:avLst/>
          </a:prstGeom>
        </p:spPr>
      </p:pic>
    </p:spTree>
    <p:extLst>
      <p:ext uri="{BB962C8B-B14F-4D97-AF65-F5344CB8AC3E}">
        <p14:creationId xmlns:p14="http://schemas.microsoft.com/office/powerpoint/2010/main" val="265167444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1689</TotalTime>
  <Words>1584</Words>
  <Application>Microsoft Office PowerPoint</Application>
  <PresentationFormat>Panorámica</PresentationFormat>
  <Paragraphs>118</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Calibri Light</vt:lpstr>
      <vt:lpstr>Tema de Office</vt:lpstr>
      <vt:lpstr>EQUIPO No. 3</vt:lpstr>
      <vt:lpstr>¿QUIÉNES SOMOS?</vt:lpstr>
      <vt:lpstr>Presentación de PowerPoint</vt:lpstr>
      <vt:lpstr>Entrevistas realizadas</vt:lpstr>
      <vt:lpstr>DESCRIPCIÓN DEL ACTOR CLAVE</vt:lpstr>
      <vt:lpstr>Mapa de empatia</vt:lpstr>
      <vt:lpstr>Presentación de PowerPoint</vt:lpstr>
      <vt:lpstr>Presentación de PowerPoint</vt:lpstr>
      <vt:lpstr>NUESTROS PRODUCTOS</vt:lpstr>
      <vt:lpstr>PROBLEMA A RESOLVER</vt:lpstr>
      <vt:lpstr>PROPUESTA</vt:lpstr>
      <vt:lpstr>Presentación de PowerPoint</vt:lpstr>
      <vt:lpstr>Presentación de PowerPoint</vt:lpstr>
      <vt:lpstr>Presentación de PowerPoint</vt:lpstr>
      <vt:lpstr>Presentación de PowerPoint</vt:lpstr>
      <vt:lpstr>Presentación de PowerPoint</vt:lpstr>
      <vt:lpstr>Presentación de PowerPoint</vt:lpstr>
      <vt:lpstr>SUSTENTABILIDAD DEL PRODUCTO</vt:lpstr>
      <vt:lpstr>Presentación de PowerPoint</vt:lpstr>
      <vt:lpstr>Aprendizajes obtenidos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EQUIPO No. 3</dc:title>
  <dc:creator>Adolfo Israel Lomeli García</dc:creator>
  <cp:lastModifiedBy>Jesús Alberto Ríos Lozano</cp:lastModifiedBy>
  <cp:revision>19</cp:revision>
  <dcterms:created xsi:type="dcterms:W3CDTF">2022-05-04T21:31:19Z</dcterms:created>
  <dcterms:modified xsi:type="dcterms:W3CDTF">2022-05-20T19:30:46Z</dcterms:modified>
</cp:coreProperties>
</file>